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5" r:id="rId3"/>
  </p:sldMasterIdLst>
  <p:notesMasterIdLst>
    <p:notesMasterId r:id="rId75"/>
  </p:notesMasterIdLst>
  <p:sldIdLst>
    <p:sldId id="403" r:id="rId4"/>
    <p:sldId id="404" r:id="rId5"/>
    <p:sldId id="405" r:id="rId6"/>
    <p:sldId id="334" r:id="rId7"/>
    <p:sldId id="335" r:id="rId8"/>
    <p:sldId id="40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407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364" r:id="rId37"/>
    <p:sldId id="408" r:id="rId38"/>
    <p:sldId id="366" r:id="rId39"/>
    <p:sldId id="367" r:id="rId40"/>
    <p:sldId id="368" r:id="rId41"/>
    <p:sldId id="369" r:id="rId42"/>
    <p:sldId id="370" r:id="rId43"/>
    <p:sldId id="371" r:id="rId44"/>
    <p:sldId id="372" r:id="rId45"/>
    <p:sldId id="373" r:id="rId46"/>
    <p:sldId id="374" r:id="rId47"/>
    <p:sldId id="375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409" r:id="rId59"/>
    <p:sldId id="387" r:id="rId60"/>
    <p:sldId id="388" r:id="rId61"/>
    <p:sldId id="389" r:id="rId62"/>
    <p:sldId id="390" r:id="rId63"/>
    <p:sldId id="391" r:id="rId64"/>
    <p:sldId id="392" r:id="rId65"/>
    <p:sldId id="393" r:id="rId66"/>
    <p:sldId id="394" r:id="rId67"/>
    <p:sldId id="395" r:id="rId68"/>
    <p:sldId id="410" r:id="rId69"/>
    <p:sldId id="397" r:id="rId70"/>
    <p:sldId id="398" r:id="rId71"/>
    <p:sldId id="399" r:id="rId72"/>
    <p:sldId id="400" r:id="rId73"/>
    <p:sldId id="401" r:id="rId7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王 崇宇" initials="王" lastIdx="0" clrIdx="6"/>
  <p:cmAuthor id="1" name="lianxiang" initials="l" lastIdx="0" clrIdx="0"/>
  <p:cmAuthor id="8" name="幸全" initials="幸全" lastIdx="0" clrIdx="7"/>
  <p:cmAuthor id="2" name="liuqihai" initials="l" lastIdx="0" clrIdx="1"/>
  <p:cmAuthor id="3" name="刘先生" initials="刘" lastIdx="0" clrIdx="2"/>
  <p:cmAuthor id="4" name="作者" initials="作" lastIdx="0" clrIdx="3"/>
  <p:cmAuthor id="5" name="微软用户" initials="微" lastIdx="0" clrIdx="4"/>
  <p:cmAuthor id="6" name="王保镇" initials="王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0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commentAuthors" Target="commentAuthor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D6FA39-071D-4C39-9B7D-EFE97AD30233}" type="doc">
      <dgm:prSet loTypeId="urn:microsoft.com/office/officeart/2005/8/layout/orgChart1#2" loCatId="hierarchy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EF64F10C-A8A9-4995-B53D-AF0224B2CB73}">
      <dgm:prSet phldrT="[文本]"/>
      <dgm:spPr/>
      <dgm:t>
        <a:bodyPr/>
        <a:lstStyle/>
        <a:p>
          <a:r>
            <a:rPr lang="zh-CN" altLang="en-US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动火作业分级</a:t>
          </a:r>
        </a:p>
      </dgm:t>
    </dgm:pt>
    <dgm:pt modelId="{BDB72AE9-C18F-487F-A363-2FE53F92240A}" type="parTrans" cxnId="{20343885-B694-4BB6-9A96-1F7C1D0F9058}">
      <dgm:prSet/>
      <dgm:spPr/>
      <dgm:t>
        <a:bodyPr/>
        <a:lstStyle/>
        <a:p>
          <a:endParaRPr lang="zh-CN" altLang="en-US"/>
        </a:p>
      </dgm:t>
    </dgm:pt>
    <dgm:pt modelId="{4B438D03-ECAF-439A-BB9D-7C0365263888}" type="sibTrans" cxnId="{20343885-B694-4BB6-9A96-1F7C1D0F9058}">
      <dgm:prSet/>
      <dgm:spPr/>
      <dgm:t>
        <a:bodyPr/>
        <a:lstStyle/>
        <a:p>
          <a:endParaRPr lang="zh-CN" altLang="en-US"/>
        </a:p>
      </dgm:t>
    </dgm:pt>
    <dgm:pt modelId="{E6ABD2DF-7645-409F-9FE4-F55D1117EA9F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特级动火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高度</a:t>
          </a:r>
        </a:p>
      </dgm:t>
    </dgm:pt>
    <dgm:pt modelId="{416BD5F0-C8D3-4F1B-8A78-D872FBE92A86}" type="parTrans" cxnId="{35DE1D78-30E3-4484-968E-562BECDC892D}">
      <dgm:prSet/>
      <dgm:spPr/>
      <dgm:t>
        <a:bodyPr/>
        <a:lstStyle/>
        <a:p>
          <a:endParaRPr lang="zh-CN" altLang="en-US"/>
        </a:p>
      </dgm:t>
    </dgm:pt>
    <dgm:pt modelId="{9A365FDA-0181-44A1-8EE4-170B694A95A2}" type="sibTrans" cxnId="{35DE1D78-30E3-4484-968E-562BECDC892D}">
      <dgm:prSet/>
      <dgm:spPr/>
      <dgm:t>
        <a:bodyPr/>
        <a:lstStyle/>
        <a:p>
          <a:endParaRPr lang="zh-CN" altLang="en-US"/>
        </a:p>
      </dgm:t>
    </dgm:pt>
    <dgm:pt modelId="{9FC06A76-8BD3-4B3E-B3C2-F635A840016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一级动火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较大</a:t>
          </a:r>
        </a:p>
      </dgm:t>
    </dgm:pt>
    <dgm:pt modelId="{597084EA-0092-4309-B531-0CA381CD9DB1}" type="parTrans" cxnId="{1554173F-805D-426A-91BD-EF21ECD98774}">
      <dgm:prSet/>
      <dgm:spPr/>
      <dgm:t>
        <a:bodyPr/>
        <a:lstStyle/>
        <a:p>
          <a:endParaRPr lang="zh-CN" altLang="en-US"/>
        </a:p>
      </dgm:t>
    </dgm:pt>
    <dgm:pt modelId="{84699A35-F1A3-4549-B336-84699D318A7B}" type="sibTrans" cxnId="{1554173F-805D-426A-91BD-EF21ECD98774}">
      <dgm:prSet/>
      <dgm:spPr/>
      <dgm:t>
        <a:bodyPr/>
        <a:lstStyle/>
        <a:p>
          <a:endParaRPr lang="zh-CN" altLang="en-US"/>
        </a:p>
      </dgm:t>
    </dgm:pt>
    <dgm:pt modelId="{70F913A4-1F03-42D1-AE0C-569D5BDB5E95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二级动火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一般</a:t>
          </a:r>
        </a:p>
      </dgm:t>
    </dgm:pt>
    <dgm:pt modelId="{D5C12A9C-FD10-4F40-8725-ADE4C89BD63B}" type="parTrans" cxnId="{5CE57D98-2DE8-41FA-8CB7-8BC76A9D32B4}">
      <dgm:prSet/>
      <dgm:spPr/>
      <dgm:t>
        <a:bodyPr/>
        <a:lstStyle/>
        <a:p>
          <a:endParaRPr lang="zh-CN" altLang="en-US"/>
        </a:p>
      </dgm:t>
    </dgm:pt>
    <dgm:pt modelId="{8D7F0B14-D0D1-439B-8CB5-FFDDD8CA5A41}" type="sibTrans" cxnId="{5CE57D98-2DE8-41FA-8CB7-8BC76A9D32B4}">
      <dgm:prSet/>
      <dgm:spPr/>
      <dgm:t>
        <a:bodyPr/>
        <a:lstStyle/>
        <a:p>
          <a:endParaRPr lang="zh-CN" altLang="en-US"/>
        </a:p>
      </dgm:t>
    </dgm:pt>
    <dgm:pt modelId="{E24296F9-7FC6-4D0E-A00F-662B572D0BD6}" type="pres">
      <dgm:prSet presAssocID="{CDD6FA39-071D-4C39-9B7D-EFE97AD3023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D6C5AA5-0AEF-4DD1-8D19-9E2D9DC4410D}" type="pres">
      <dgm:prSet presAssocID="{EF64F10C-A8A9-4995-B53D-AF0224B2CB73}" presName="hierRoot1" presStyleCnt="0">
        <dgm:presLayoutVars>
          <dgm:hierBranch val="init"/>
        </dgm:presLayoutVars>
      </dgm:prSet>
      <dgm:spPr/>
    </dgm:pt>
    <dgm:pt modelId="{68ACCF2E-82D8-417C-A0E4-F031C826F8BE}" type="pres">
      <dgm:prSet presAssocID="{EF64F10C-A8A9-4995-B53D-AF0224B2CB73}" presName="rootComposite1" presStyleCnt="0"/>
      <dgm:spPr/>
    </dgm:pt>
    <dgm:pt modelId="{663A8EC2-ABE8-4B4C-9998-3747D65D8AB5}" type="pres">
      <dgm:prSet presAssocID="{EF64F10C-A8A9-4995-B53D-AF0224B2CB73}" presName="rootText1" presStyleLbl="node0" presStyleIdx="0" presStyleCnt="1" custScaleX="161615" custLinFactNeighborX="-757" custLinFactNeighborY="-5533">
        <dgm:presLayoutVars>
          <dgm:chPref val="3"/>
        </dgm:presLayoutVars>
      </dgm:prSet>
      <dgm:spPr/>
    </dgm:pt>
    <dgm:pt modelId="{47D7C144-5351-4D93-9D15-063B1A2B0FF0}" type="pres">
      <dgm:prSet presAssocID="{EF64F10C-A8A9-4995-B53D-AF0224B2CB73}" presName="rootConnector1" presStyleLbl="node1" presStyleIdx="0" presStyleCnt="0"/>
      <dgm:spPr/>
    </dgm:pt>
    <dgm:pt modelId="{522FBA97-BEF5-4BEF-B69E-A3655CAA36B5}" type="pres">
      <dgm:prSet presAssocID="{EF64F10C-A8A9-4995-B53D-AF0224B2CB73}" presName="hierChild2" presStyleCnt="0"/>
      <dgm:spPr/>
    </dgm:pt>
    <dgm:pt modelId="{DB389743-CE36-4987-B3ED-6927A102CDAD}" type="pres">
      <dgm:prSet presAssocID="{416BD5F0-C8D3-4F1B-8A78-D872FBE92A86}" presName="Name37" presStyleLbl="parChTrans1D2" presStyleIdx="0" presStyleCnt="3"/>
      <dgm:spPr/>
    </dgm:pt>
    <dgm:pt modelId="{4ACA4625-66DF-40D5-855E-5EA87A6F8B2E}" type="pres">
      <dgm:prSet presAssocID="{E6ABD2DF-7645-409F-9FE4-F55D1117EA9F}" presName="hierRoot2" presStyleCnt="0">
        <dgm:presLayoutVars>
          <dgm:hierBranch val="init"/>
        </dgm:presLayoutVars>
      </dgm:prSet>
      <dgm:spPr/>
    </dgm:pt>
    <dgm:pt modelId="{90E417A3-D0A3-48D8-8742-A7A92877A630}" type="pres">
      <dgm:prSet presAssocID="{E6ABD2DF-7645-409F-9FE4-F55D1117EA9F}" presName="rootComposite" presStyleCnt="0"/>
      <dgm:spPr/>
    </dgm:pt>
    <dgm:pt modelId="{C77E7E57-358D-44A8-9F00-2FA8B026913C}" type="pres">
      <dgm:prSet presAssocID="{E6ABD2DF-7645-409F-9FE4-F55D1117EA9F}" presName="rootText" presStyleLbl="node2" presStyleIdx="0" presStyleCnt="3">
        <dgm:presLayoutVars>
          <dgm:chPref val="3"/>
        </dgm:presLayoutVars>
      </dgm:prSet>
      <dgm:spPr/>
    </dgm:pt>
    <dgm:pt modelId="{16B5E3ED-1C76-44DC-9F0B-0799FAF1D085}" type="pres">
      <dgm:prSet presAssocID="{E6ABD2DF-7645-409F-9FE4-F55D1117EA9F}" presName="rootConnector" presStyleLbl="node2" presStyleIdx="0" presStyleCnt="3"/>
      <dgm:spPr/>
    </dgm:pt>
    <dgm:pt modelId="{04AB8A61-C8B8-42B6-9CFD-BEB6BCAB417F}" type="pres">
      <dgm:prSet presAssocID="{E6ABD2DF-7645-409F-9FE4-F55D1117EA9F}" presName="hierChild4" presStyleCnt="0"/>
      <dgm:spPr/>
    </dgm:pt>
    <dgm:pt modelId="{B68DF673-4623-4551-A531-E8A98088DB5C}" type="pres">
      <dgm:prSet presAssocID="{E6ABD2DF-7645-409F-9FE4-F55D1117EA9F}" presName="hierChild5" presStyleCnt="0"/>
      <dgm:spPr/>
    </dgm:pt>
    <dgm:pt modelId="{65158FEE-9D8D-4025-9459-0E903AC1ADB4}" type="pres">
      <dgm:prSet presAssocID="{597084EA-0092-4309-B531-0CA381CD9DB1}" presName="Name37" presStyleLbl="parChTrans1D2" presStyleIdx="1" presStyleCnt="3"/>
      <dgm:spPr/>
    </dgm:pt>
    <dgm:pt modelId="{5CD0D12D-7C04-418B-B0A4-E76E2247BA1D}" type="pres">
      <dgm:prSet presAssocID="{9FC06A76-8BD3-4B3E-B3C2-F635A8400169}" presName="hierRoot2" presStyleCnt="0">
        <dgm:presLayoutVars>
          <dgm:hierBranch val="init"/>
        </dgm:presLayoutVars>
      </dgm:prSet>
      <dgm:spPr/>
    </dgm:pt>
    <dgm:pt modelId="{0D8FE219-963E-48AF-8DCC-81DA392D9AD4}" type="pres">
      <dgm:prSet presAssocID="{9FC06A76-8BD3-4B3E-B3C2-F635A8400169}" presName="rootComposite" presStyleCnt="0"/>
      <dgm:spPr/>
    </dgm:pt>
    <dgm:pt modelId="{3BEE61C2-AE72-42A9-AE10-C5DDA598B3DE}" type="pres">
      <dgm:prSet presAssocID="{9FC06A76-8BD3-4B3E-B3C2-F635A8400169}" presName="rootText" presStyleLbl="node2" presStyleIdx="1" presStyleCnt="3" custLinFactNeighborX="9" custLinFactNeighborY="1716">
        <dgm:presLayoutVars>
          <dgm:chPref val="3"/>
        </dgm:presLayoutVars>
      </dgm:prSet>
      <dgm:spPr/>
    </dgm:pt>
    <dgm:pt modelId="{8E44AE47-FFE4-4175-A278-C6C409B87816}" type="pres">
      <dgm:prSet presAssocID="{9FC06A76-8BD3-4B3E-B3C2-F635A8400169}" presName="rootConnector" presStyleLbl="node2" presStyleIdx="1" presStyleCnt="3"/>
      <dgm:spPr/>
    </dgm:pt>
    <dgm:pt modelId="{2A60CFD5-7FDA-4BA2-817D-B2695C8C4CC5}" type="pres">
      <dgm:prSet presAssocID="{9FC06A76-8BD3-4B3E-B3C2-F635A8400169}" presName="hierChild4" presStyleCnt="0"/>
      <dgm:spPr/>
    </dgm:pt>
    <dgm:pt modelId="{4AE9A08B-8D3B-494A-BD19-BC6930E21A48}" type="pres">
      <dgm:prSet presAssocID="{9FC06A76-8BD3-4B3E-B3C2-F635A8400169}" presName="hierChild5" presStyleCnt="0"/>
      <dgm:spPr/>
    </dgm:pt>
    <dgm:pt modelId="{2915C7B9-D945-4E0F-B848-7DA631CDD6B0}" type="pres">
      <dgm:prSet presAssocID="{D5C12A9C-FD10-4F40-8725-ADE4C89BD63B}" presName="Name37" presStyleLbl="parChTrans1D2" presStyleIdx="2" presStyleCnt="3"/>
      <dgm:spPr/>
    </dgm:pt>
    <dgm:pt modelId="{251D60A7-547E-4AF3-B9E1-255EEEAFC2A8}" type="pres">
      <dgm:prSet presAssocID="{70F913A4-1F03-42D1-AE0C-569D5BDB5E95}" presName="hierRoot2" presStyleCnt="0">
        <dgm:presLayoutVars>
          <dgm:hierBranch val="init"/>
        </dgm:presLayoutVars>
      </dgm:prSet>
      <dgm:spPr/>
    </dgm:pt>
    <dgm:pt modelId="{0A619E57-0D0F-4BE4-9424-3B39C5BFD968}" type="pres">
      <dgm:prSet presAssocID="{70F913A4-1F03-42D1-AE0C-569D5BDB5E95}" presName="rootComposite" presStyleCnt="0"/>
      <dgm:spPr/>
    </dgm:pt>
    <dgm:pt modelId="{AB4A9390-0E91-4380-ACE1-C5E34CFDF379}" type="pres">
      <dgm:prSet presAssocID="{70F913A4-1F03-42D1-AE0C-569D5BDB5E95}" presName="rootText" presStyleLbl="node2" presStyleIdx="2" presStyleCnt="3">
        <dgm:presLayoutVars>
          <dgm:chPref val="3"/>
        </dgm:presLayoutVars>
      </dgm:prSet>
      <dgm:spPr/>
    </dgm:pt>
    <dgm:pt modelId="{66BAA752-39EE-4A16-8B4A-190A69CDC70B}" type="pres">
      <dgm:prSet presAssocID="{70F913A4-1F03-42D1-AE0C-569D5BDB5E95}" presName="rootConnector" presStyleLbl="node2" presStyleIdx="2" presStyleCnt="3"/>
      <dgm:spPr/>
    </dgm:pt>
    <dgm:pt modelId="{BFEF85F5-835B-40DC-868F-B95B363F4292}" type="pres">
      <dgm:prSet presAssocID="{70F913A4-1F03-42D1-AE0C-569D5BDB5E95}" presName="hierChild4" presStyleCnt="0"/>
      <dgm:spPr/>
    </dgm:pt>
    <dgm:pt modelId="{C3FF9D69-18E8-4F9C-A6D1-BBF3B7AE8558}" type="pres">
      <dgm:prSet presAssocID="{70F913A4-1F03-42D1-AE0C-569D5BDB5E95}" presName="hierChild5" presStyleCnt="0"/>
      <dgm:spPr/>
    </dgm:pt>
    <dgm:pt modelId="{E27B0A9F-B8A9-42D6-A926-B543E6F1B706}" type="pres">
      <dgm:prSet presAssocID="{EF64F10C-A8A9-4995-B53D-AF0224B2CB73}" presName="hierChild3" presStyleCnt="0"/>
      <dgm:spPr/>
    </dgm:pt>
  </dgm:ptLst>
  <dgm:cxnLst>
    <dgm:cxn modelId="{86B73C1C-5408-4EC7-A5AD-6C56D25F7E93}" type="presOf" srcId="{9FC06A76-8BD3-4B3E-B3C2-F635A8400169}" destId="{3BEE61C2-AE72-42A9-AE10-C5DDA598B3DE}" srcOrd="0" destOrd="0" presId="urn:microsoft.com/office/officeart/2005/8/layout/orgChart1#2"/>
    <dgm:cxn modelId="{44ACB72F-7ED2-48D5-A07A-4978FD5D3414}" type="presOf" srcId="{D5C12A9C-FD10-4F40-8725-ADE4C89BD63B}" destId="{2915C7B9-D945-4E0F-B848-7DA631CDD6B0}" srcOrd="0" destOrd="0" presId="urn:microsoft.com/office/officeart/2005/8/layout/orgChart1#2"/>
    <dgm:cxn modelId="{1554173F-805D-426A-91BD-EF21ECD98774}" srcId="{EF64F10C-A8A9-4995-B53D-AF0224B2CB73}" destId="{9FC06A76-8BD3-4B3E-B3C2-F635A8400169}" srcOrd="1" destOrd="0" parTransId="{597084EA-0092-4309-B531-0CA381CD9DB1}" sibTransId="{84699A35-F1A3-4549-B336-84699D318A7B}"/>
    <dgm:cxn modelId="{B5EB473F-03AC-4FD8-AA8F-FE3A4D421A74}" type="presOf" srcId="{9FC06A76-8BD3-4B3E-B3C2-F635A8400169}" destId="{8E44AE47-FFE4-4175-A278-C6C409B87816}" srcOrd="1" destOrd="0" presId="urn:microsoft.com/office/officeart/2005/8/layout/orgChart1#2"/>
    <dgm:cxn modelId="{2C9DAC4E-B2F4-40C0-9E11-0D64B457A0BE}" type="presOf" srcId="{70F913A4-1F03-42D1-AE0C-569D5BDB5E95}" destId="{66BAA752-39EE-4A16-8B4A-190A69CDC70B}" srcOrd="1" destOrd="0" presId="urn:microsoft.com/office/officeart/2005/8/layout/orgChart1#2"/>
    <dgm:cxn modelId="{35DE1D78-30E3-4484-968E-562BECDC892D}" srcId="{EF64F10C-A8A9-4995-B53D-AF0224B2CB73}" destId="{E6ABD2DF-7645-409F-9FE4-F55D1117EA9F}" srcOrd="0" destOrd="0" parTransId="{416BD5F0-C8D3-4F1B-8A78-D872FBE92A86}" sibTransId="{9A365FDA-0181-44A1-8EE4-170B694A95A2}"/>
    <dgm:cxn modelId="{DC86D258-2EFE-4B6E-B842-461D433A872F}" type="presOf" srcId="{EF64F10C-A8A9-4995-B53D-AF0224B2CB73}" destId="{47D7C144-5351-4D93-9D15-063B1A2B0FF0}" srcOrd="1" destOrd="0" presId="urn:microsoft.com/office/officeart/2005/8/layout/orgChart1#2"/>
    <dgm:cxn modelId="{C9DB5880-A0F3-448A-92DA-CE0EB1AF4966}" type="presOf" srcId="{EF64F10C-A8A9-4995-B53D-AF0224B2CB73}" destId="{663A8EC2-ABE8-4B4C-9998-3747D65D8AB5}" srcOrd="0" destOrd="0" presId="urn:microsoft.com/office/officeart/2005/8/layout/orgChart1#2"/>
    <dgm:cxn modelId="{20343885-B694-4BB6-9A96-1F7C1D0F9058}" srcId="{CDD6FA39-071D-4C39-9B7D-EFE97AD30233}" destId="{EF64F10C-A8A9-4995-B53D-AF0224B2CB73}" srcOrd="0" destOrd="0" parTransId="{BDB72AE9-C18F-487F-A363-2FE53F92240A}" sibTransId="{4B438D03-ECAF-439A-BB9D-7C0365263888}"/>
    <dgm:cxn modelId="{9926EC87-F1C9-4A03-A592-9B29D2EF9C75}" type="presOf" srcId="{E6ABD2DF-7645-409F-9FE4-F55D1117EA9F}" destId="{16B5E3ED-1C76-44DC-9F0B-0799FAF1D085}" srcOrd="1" destOrd="0" presId="urn:microsoft.com/office/officeart/2005/8/layout/orgChart1#2"/>
    <dgm:cxn modelId="{5CE57D98-2DE8-41FA-8CB7-8BC76A9D32B4}" srcId="{EF64F10C-A8A9-4995-B53D-AF0224B2CB73}" destId="{70F913A4-1F03-42D1-AE0C-569D5BDB5E95}" srcOrd="2" destOrd="0" parTransId="{D5C12A9C-FD10-4F40-8725-ADE4C89BD63B}" sibTransId="{8D7F0B14-D0D1-439B-8CB5-FFDDD8CA5A41}"/>
    <dgm:cxn modelId="{073672C0-5AA9-40CE-9931-3C32F1772323}" type="presOf" srcId="{E6ABD2DF-7645-409F-9FE4-F55D1117EA9F}" destId="{C77E7E57-358D-44A8-9F00-2FA8B026913C}" srcOrd="0" destOrd="0" presId="urn:microsoft.com/office/officeart/2005/8/layout/orgChart1#2"/>
    <dgm:cxn modelId="{43230FC7-A715-4F92-8BF6-5817F60C5E57}" type="presOf" srcId="{597084EA-0092-4309-B531-0CA381CD9DB1}" destId="{65158FEE-9D8D-4025-9459-0E903AC1ADB4}" srcOrd="0" destOrd="0" presId="urn:microsoft.com/office/officeart/2005/8/layout/orgChart1#2"/>
    <dgm:cxn modelId="{78D86EDA-7FA5-47A6-A843-D7C472383830}" type="presOf" srcId="{CDD6FA39-071D-4C39-9B7D-EFE97AD30233}" destId="{E24296F9-7FC6-4D0E-A00F-662B572D0BD6}" srcOrd="0" destOrd="0" presId="urn:microsoft.com/office/officeart/2005/8/layout/orgChart1#2"/>
    <dgm:cxn modelId="{6FF0FFDF-325A-491C-9D1A-C409172315D6}" type="presOf" srcId="{416BD5F0-C8D3-4F1B-8A78-D872FBE92A86}" destId="{DB389743-CE36-4987-B3ED-6927A102CDAD}" srcOrd="0" destOrd="0" presId="urn:microsoft.com/office/officeart/2005/8/layout/orgChart1#2"/>
    <dgm:cxn modelId="{6D69A0FE-AA8E-4B25-8827-BE55142DACDA}" type="presOf" srcId="{70F913A4-1F03-42D1-AE0C-569D5BDB5E95}" destId="{AB4A9390-0E91-4380-ACE1-C5E34CFDF379}" srcOrd="0" destOrd="0" presId="urn:microsoft.com/office/officeart/2005/8/layout/orgChart1#2"/>
    <dgm:cxn modelId="{1DADB27E-29EF-4100-8BAB-6D1909568285}" type="presParOf" srcId="{E24296F9-7FC6-4D0E-A00F-662B572D0BD6}" destId="{5D6C5AA5-0AEF-4DD1-8D19-9E2D9DC4410D}" srcOrd="0" destOrd="0" presId="urn:microsoft.com/office/officeart/2005/8/layout/orgChart1#2"/>
    <dgm:cxn modelId="{594B2EAE-F0E5-4B1A-995A-FA9306403459}" type="presParOf" srcId="{5D6C5AA5-0AEF-4DD1-8D19-9E2D9DC4410D}" destId="{68ACCF2E-82D8-417C-A0E4-F031C826F8BE}" srcOrd="0" destOrd="0" presId="urn:microsoft.com/office/officeart/2005/8/layout/orgChart1#2"/>
    <dgm:cxn modelId="{B274087D-0506-4063-8AD4-5B43679A79B4}" type="presParOf" srcId="{68ACCF2E-82D8-417C-A0E4-F031C826F8BE}" destId="{663A8EC2-ABE8-4B4C-9998-3747D65D8AB5}" srcOrd="0" destOrd="0" presId="urn:microsoft.com/office/officeart/2005/8/layout/orgChart1#2"/>
    <dgm:cxn modelId="{F3DAB644-6B2C-47CA-AA7C-9139A0321141}" type="presParOf" srcId="{68ACCF2E-82D8-417C-A0E4-F031C826F8BE}" destId="{47D7C144-5351-4D93-9D15-063B1A2B0FF0}" srcOrd="1" destOrd="0" presId="urn:microsoft.com/office/officeart/2005/8/layout/orgChart1#2"/>
    <dgm:cxn modelId="{3A88FA80-E606-4D3A-BD94-A74A602DE691}" type="presParOf" srcId="{5D6C5AA5-0AEF-4DD1-8D19-9E2D9DC4410D}" destId="{522FBA97-BEF5-4BEF-B69E-A3655CAA36B5}" srcOrd="1" destOrd="0" presId="urn:microsoft.com/office/officeart/2005/8/layout/orgChart1#2"/>
    <dgm:cxn modelId="{F2EDCC8F-B3DB-44B5-BD58-E9170586668C}" type="presParOf" srcId="{522FBA97-BEF5-4BEF-B69E-A3655CAA36B5}" destId="{DB389743-CE36-4987-B3ED-6927A102CDAD}" srcOrd="0" destOrd="0" presId="urn:microsoft.com/office/officeart/2005/8/layout/orgChart1#2"/>
    <dgm:cxn modelId="{EA6C0D0F-43E7-4215-8B15-AA96A97EC6C1}" type="presParOf" srcId="{522FBA97-BEF5-4BEF-B69E-A3655CAA36B5}" destId="{4ACA4625-66DF-40D5-855E-5EA87A6F8B2E}" srcOrd="1" destOrd="0" presId="urn:microsoft.com/office/officeart/2005/8/layout/orgChart1#2"/>
    <dgm:cxn modelId="{6A069C79-F8BB-498D-87DC-4A3104D0C471}" type="presParOf" srcId="{4ACA4625-66DF-40D5-855E-5EA87A6F8B2E}" destId="{90E417A3-D0A3-48D8-8742-A7A92877A630}" srcOrd="0" destOrd="0" presId="urn:microsoft.com/office/officeart/2005/8/layout/orgChart1#2"/>
    <dgm:cxn modelId="{13D34BFC-BB8A-486A-AEFA-BF604C1C4C41}" type="presParOf" srcId="{90E417A3-D0A3-48D8-8742-A7A92877A630}" destId="{C77E7E57-358D-44A8-9F00-2FA8B026913C}" srcOrd="0" destOrd="0" presId="urn:microsoft.com/office/officeart/2005/8/layout/orgChart1#2"/>
    <dgm:cxn modelId="{B41073D0-3C11-4065-91C5-CFCBFE50186C}" type="presParOf" srcId="{90E417A3-D0A3-48D8-8742-A7A92877A630}" destId="{16B5E3ED-1C76-44DC-9F0B-0799FAF1D085}" srcOrd="1" destOrd="0" presId="urn:microsoft.com/office/officeart/2005/8/layout/orgChart1#2"/>
    <dgm:cxn modelId="{0A41B12E-0DED-46ED-BA29-5391DF4FCEC6}" type="presParOf" srcId="{4ACA4625-66DF-40D5-855E-5EA87A6F8B2E}" destId="{04AB8A61-C8B8-42B6-9CFD-BEB6BCAB417F}" srcOrd="1" destOrd="0" presId="urn:microsoft.com/office/officeart/2005/8/layout/orgChart1#2"/>
    <dgm:cxn modelId="{418A9934-4118-479A-BCB8-8325A2148989}" type="presParOf" srcId="{4ACA4625-66DF-40D5-855E-5EA87A6F8B2E}" destId="{B68DF673-4623-4551-A531-E8A98088DB5C}" srcOrd="2" destOrd="0" presId="urn:microsoft.com/office/officeart/2005/8/layout/orgChart1#2"/>
    <dgm:cxn modelId="{C41D963E-281C-4617-84FE-9CB434A33336}" type="presParOf" srcId="{522FBA97-BEF5-4BEF-B69E-A3655CAA36B5}" destId="{65158FEE-9D8D-4025-9459-0E903AC1ADB4}" srcOrd="2" destOrd="0" presId="urn:microsoft.com/office/officeart/2005/8/layout/orgChart1#2"/>
    <dgm:cxn modelId="{7CBECE1A-839D-4025-8F04-7450B374A939}" type="presParOf" srcId="{522FBA97-BEF5-4BEF-B69E-A3655CAA36B5}" destId="{5CD0D12D-7C04-418B-B0A4-E76E2247BA1D}" srcOrd="3" destOrd="0" presId="urn:microsoft.com/office/officeart/2005/8/layout/orgChart1#2"/>
    <dgm:cxn modelId="{F24A4637-D56E-4DA7-B35E-46D5A323C82B}" type="presParOf" srcId="{5CD0D12D-7C04-418B-B0A4-E76E2247BA1D}" destId="{0D8FE219-963E-48AF-8DCC-81DA392D9AD4}" srcOrd="0" destOrd="0" presId="urn:microsoft.com/office/officeart/2005/8/layout/orgChart1#2"/>
    <dgm:cxn modelId="{16B9F874-A97B-4820-8234-1CA0EC3877F6}" type="presParOf" srcId="{0D8FE219-963E-48AF-8DCC-81DA392D9AD4}" destId="{3BEE61C2-AE72-42A9-AE10-C5DDA598B3DE}" srcOrd="0" destOrd="0" presId="urn:microsoft.com/office/officeart/2005/8/layout/orgChart1#2"/>
    <dgm:cxn modelId="{A76F4099-B20D-4107-8BAC-E50C70DED4A8}" type="presParOf" srcId="{0D8FE219-963E-48AF-8DCC-81DA392D9AD4}" destId="{8E44AE47-FFE4-4175-A278-C6C409B87816}" srcOrd="1" destOrd="0" presId="urn:microsoft.com/office/officeart/2005/8/layout/orgChart1#2"/>
    <dgm:cxn modelId="{21C0DF1C-CCAF-44DE-8FCD-4C32FE863EED}" type="presParOf" srcId="{5CD0D12D-7C04-418B-B0A4-E76E2247BA1D}" destId="{2A60CFD5-7FDA-4BA2-817D-B2695C8C4CC5}" srcOrd="1" destOrd="0" presId="urn:microsoft.com/office/officeart/2005/8/layout/orgChart1#2"/>
    <dgm:cxn modelId="{B99A192C-7E0E-4F66-AAAC-95093180602B}" type="presParOf" srcId="{5CD0D12D-7C04-418B-B0A4-E76E2247BA1D}" destId="{4AE9A08B-8D3B-494A-BD19-BC6930E21A48}" srcOrd="2" destOrd="0" presId="urn:microsoft.com/office/officeart/2005/8/layout/orgChart1#2"/>
    <dgm:cxn modelId="{2D6BD597-E4E4-4803-B501-8AFC3AC30237}" type="presParOf" srcId="{522FBA97-BEF5-4BEF-B69E-A3655CAA36B5}" destId="{2915C7B9-D945-4E0F-B848-7DA631CDD6B0}" srcOrd="4" destOrd="0" presId="urn:microsoft.com/office/officeart/2005/8/layout/orgChart1#2"/>
    <dgm:cxn modelId="{685B101E-2778-49C3-BA32-247BDB59A39C}" type="presParOf" srcId="{522FBA97-BEF5-4BEF-B69E-A3655CAA36B5}" destId="{251D60A7-547E-4AF3-B9E1-255EEEAFC2A8}" srcOrd="5" destOrd="0" presId="urn:microsoft.com/office/officeart/2005/8/layout/orgChart1#2"/>
    <dgm:cxn modelId="{6F54B312-0C58-48C9-A872-E52B83DB07C5}" type="presParOf" srcId="{251D60A7-547E-4AF3-B9E1-255EEEAFC2A8}" destId="{0A619E57-0D0F-4BE4-9424-3B39C5BFD968}" srcOrd="0" destOrd="0" presId="urn:microsoft.com/office/officeart/2005/8/layout/orgChart1#2"/>
    <dgm:cxn modelId="{1828803B-9E9D-4C8D-9EA0-415CF1F06661}" type="presParOf" srcId="{0A619E57-0D0F-4BE4-9424-3B39C5BFD968}" destId="{AB4A9390-0E91-4380-ACE1-C5E34CFDF379}" srcOrd="0" destOrd="0" presId="urn:microsoft.com/office/officeart/2005/8/layout/orgChart1#2"/>
    <dgm:cxn modelId="{D6D6E34C-663D-403F-BB31-1487F002CCA9}" type="presParOf" srcId="{0A619E57-0D0F-4BE4-9424-3B39C5BFD968}" destId="{66BAA752-39EE-4A16-8B4A-190A69CDC70B}" srcOrd="1" destOrd="0" presId="urn:microsoft.com/office/officeart/2005/8/layout/orgChart1#2"/>
    <dgm:cxn modelId="{EE6FAEFE-28D2-46CB-9755-1A56FE10E21D}" type="presParOf" srcId="{251D60A7-547E-4AF3-B9E1-255EEEAFC2A8}" destId="{BFEF85F5-835B-40DC-868F-B95B363F4292}" srcOrd="1" destOrd="0" presId="urn:microsoft.com/office/officeart/2005/8/layout/orgChart1#2"/>
    <dgm:cxn modelId="{CD0BA869-E6F3-4E47-8EAA-24BFA17E7E16}" type="presParOf" srcId="{251D60A7-547E-4AF3-B9E1-255EEEAFC2A8}" destId="{C3FF9D69-18E8-4F9C-A6D1-BBF3B7AE8558}" srcOrd="2" destOrd="0" presId="urn:microsoft.com/office/officeart/2005/8/layout/orgChart1#2"/>
    <dgm:cxn modelId="{B2E0F3D6-6F97-42CF-99AE-A9C3C940B263}" type="presParOf" srcId="{5D6C5AA5-0AEF-4DD1-8D19-9E2D9DC4410D}" destId="{E27B0A9F-B8A9-42D6-A926-B543E6F1B706}" srcOrd="2" destOrd="0" presId="urn:microsoft.com/office/officeart/2005/8/layout/orgChart1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5C7B9-D945-4E0F-B848-7DA631CDD6B0}">
      <dsp:nvSpPr>
        <dsp:cNvPr id="0" name=""/>
        <dsp:cNvSpPr/>
      </dsp:nvSpPr>
      <dsp:spPr>
        <a:xfrm>
          <a:off x="2544878" y="1021229"/>
          <a:ext cx="1819839" cy="355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287"/>
              </a:lnTo>
              <a:lnTo>
                <a:pt x="1819839" y="198287"/>
              </a:lnTo>
              <a:lnTo>
                <a:pt x="1819839" y="3552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158FEE-9D8D-4025-9459-0E903AC1ADB4}">
      <dsp:nvSpPr>
        <dsp:cNvPr id="0" name=""/>
        <dsp:cNvSpPr/>
      </dsp:nvSpPr>
      <dsp:spPr>
        <a:xfrm>
          <a:off x="2499158" y="1021229"/>
          <a:ext cx="91440" cy="3680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1111"/>
              </a:lnTo>
              <a:lnTo>
                <a:pt x="57169" y="211111"/>
              </a:lnTo>
              <a:lnTo>
                <a:pt x="57169" y="3680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389743-CE36-4987-B3ED-6927A102CDAD}">
      <dsp:nvSpPr>
        <dsp:cNvPr id="0" name=""/>
        <dsp:cNvSpPr/>
      </dsp:nvSpPr>
      <dsp:spPr>
        <a:xfrm>
          <a:off x="747667" y="1021229"/>
          <a:ext cx="1797210" cy="355225"/>
        </a:xfrm>
        <a:custGeom>
          <a:avLst/>
          <a:gdLst/>
          <a:ahLst/>
          <a:cxnLst/>
          <a:rect l="0" t="0" r="0" b="0"/>
          <a:pathLst>
            <a:path>
              <a:moveTo>
                <a:pt x="1797210" y="0"/>
              </a:moveTo>
              <a:lnTo>
                <a:pt x="1797210" y="198287"/>
              </a:lnTo>
              <a:lnTo>
                <a:pt x="0" y="198287"/>
              </a:lnTo>
              <a:lnTo>
                <a:pt x="0" y="3552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3A8EC2-ABE8-4B4C-9998-3747D65D8AB5}">
      <dsp:nvSpPr>
        <dsp:cNvPr id="0" name=""/>
        <dsp:cNvSpPr/>
      </dsp:nvSpPr>
      <dsp:spPr>
        <a:xfrm>
          <a:off x="1337089" y="273905"/>
          <a:ext cx="2415576" cy="7473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动火作业分级</a:t>
          </a:r>
        </a:p>
      </dsp:txBody>
      <dsp:txXfrm>
        <a:off x="1337089" y="273905"/>
        <a:ext cx="2415576" cy="747324"/>
      </dsp:txXfrm>
    </dsp:sp>
    <dsp:sp modelId="{C77E7E57-358D-44A8-9F00-2FA8B026913C}">
      <dsp:nvSpPr>
        <dsp:cNvPr id="0" name=""/>
        <dsp:cNvSpPr/>
      </dsp:nvSpPr>
      <dsp:spPr>
        <a:xfrm>
          <a:off x="343" y="1376455"/>
          <a:ext cx="1494648" cy="7473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特级动火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高度</a:t>
          </a:r>
        </a:p>
      </dsp:txBody>
      <dsp:txXfrm>
        <a:off x="343" y="1376455"/>
        <a:ext cx="1494648" cy="747324"/>
      </dsp:txXfrm>
    </dsp:sp>
    <dsp:sp modelId="{3BEE61C2-AE72-42A9-AE10-C5DDA598B3DE}">
      <dsp:nvSpPr>
        <dsp:cNvPr id="0" name=""/>
        <dsp:cNvSpPr/>
      </dsp:nvSpPr>
      <dsp:spPr>
        <a:xfrm>
          <a:off x="1809002" y="1389279"/>
          <a:ext cx="1494648" cy="7473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一级动火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较大</a:t>
          </a:r>
        </a:p>
      </dsp:txBody>
      <dsp:txXfrm>
        <a:off x="1809002" y="1389279"/>
        <a:ext cx="1494648" cy="747324"/>
      </dsp:txXfrm>
    </dsp:sp>
    <dsp:sp modelId="{AB4A9390-0E91-4380-ACE1-C5E34CFDF379}">
      <dsp:nvSpPr>
        <dsp:cNvPr id="0" name=""/>
        <dsp:cNvSpPr/>
      </dsp:nvSpPr>
      <dsp:spPr>
        <a:xfrm>
          <a:off x="3617393" y="1376455"/>
          <a:ext cx="1494648" cy="7473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二级动火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一般</a:t>
          </a:r>
        </a:p>
      </dsp:txBody>
      <dsp:txXfrm>
        <a:off x="3617393" y="1376455"/>
        <a:ext cx="1494648" cy="7473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#2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82890-D787-4737-8046-6FBCCE98A239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782CD-DCAD-4E51-B098-A48AFA7C27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21506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24578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24578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24578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24578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24578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fld id="{C3EB4A42-2230-4171-A92A-80CB38BAE784}" type="slidenum">
              <a:rPr lang="en-US" altLang="zh-CN" smtClean="0">
                <a:ea typeface="宋体" panose="02010600030101010101" pitchFamily="2" charset="-122"/>
              </a:rPr>
              <a:t>65</a:t>
            </a:fld>
            <a:endParaRPr lang="en-US" altLang="zh-CN">
              <a:ea typeface="宋体" panose="02010600030101010101" pitchFamily="2" charset="-122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24578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51E1B-647A-4D7D-9044-C23779A0A29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8D7F-188B-44E4-9DF6-2B0B6A1A88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51E1B-647A-4D7D-9044-C23779A0A29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8D7F-188B-44E4-9DF6-2B0B6A1A88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51E1B-647A-4D7D-9044-C23779A0A29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8D7F-188B-44E4-9DF6-2B0B6A1A88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zh-CN"/>
              <a:t>2014-2-18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98338-8FC9-45D5-B235-7ABAFE7E52A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zh-CN"/>
              <a:t>2014-2-18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BB09C-A2B2-4E0F-9C23-AB877073D37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5975"/>
            </a:lvl1pPr>
          </a:lstStyle>
          <a:p>
            <a:pPr fontAlgn="auto"/>
            <a:r>
              <a:rPr lang="zh-CN" altLang="en-US" sz="59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6"/>
          </a:xfrm>
        </p:spPr>
        <p:txBody>
          <a:bodyPr/>
          <a:lstStyle>
            <a:lvl1pPr marL="0" indent="0" algn="ctr">
              <a:buNone/>
              <a:defRPr sz="238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5930" indent="0" algn="ctr">
              <a:buNone/>
              <a:defRPr sz="1990"/>
            </a:lvl2pPr>
            <a:lvl3pPr marL="910590" indent="0" algn="ctr">
              <a:buNone/>
              <a:defRPr sz="1790"/>
            </a:lvl3pPr>
            <a:lvl4pPr marL="1364615" indent="0" algn="ctr">
              <a:buNone/>
              <a:defRPr sz="1595"/>
            </a:lvl4pPr>
            <a:lvl5pPr marL="1817370" indent="0" algn="ctr">
              <a:buNone/>
              <a:defRPr sz="1595"/>
            </a:lvl5pPr>
            <a:lvl6pPr marL="2272030" indent="0" algn="ctr">
              <a:buNone/>
              <a:defRPr sz="1595"/>
            </a:lvl6pPr>
            <a:lvl7pPr marL="2727960" indent="0" algn="ctr">
              <a:buNone/>
              <a:defRPr sz="1595"/>
            </a:lvl7pPr>
            <a:lvl8pPr marL="3182620" indent="0" algn="ctr">
              <a:buNone/>
              <a:defRPr sz="1595"/>
            </a:lvl8pPr>
            <a:lvl9pPr marL="3637280" indent="0" algn="ctr">
              <a:buNone/>
              <a:defRPr sz="1595"/>
            </a:lvl9pPr>
          </a:lstStyle>
          <a:p>
            <a:pPr fontAlgn="auto"/>
            <a:r>
              <a:rPr lang="zh-CN" altLang="en-US" sz="2390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fontAlgn="base"/>
            <a:fld id="{59D9C70D-B7C8-466D-B87C-22D855EF72C6}" type="datetimeFigureOut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2025/10/28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fontAlgn="base"/>
            <a:fld id="{0F9045BA-9AC9-4435-A9A0-D822685BA71C}" type="slidenum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4"/>
            <a:ext cx="10515600" cy="1325563"/>
          </a:xfrm>
        </p:spPr>
        <p:txBody>
          <a:bodyPr anchor="b" anchorCtr="0"/>
          <a:lstStyle/>
          <a:p>
            <a:pPr fontAlgn="auto"/>
            <a:r>
              <a:rPr lang="zh-CN" altLang="en-US" sz="438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7"/>
          </a:xfrm>
        </p:spPr>
        <p:txBody>
          <a:bodyPr/>
          <a:lstStyle>
            <a:lvl2pPr>
              <a:defRPr/>
            </a:lvl2pPr>
          </a:lstStyle>
          <a:p>
            <a:pPr lvl="0" fontAlgn="auto"/>
            <a:r>
              <a:rPr lang="zh-CN" altLang="en-US" sz="2790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z="2390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z="1990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z="1795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79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fontAlgn="base"/>
            <a:fld id="{59D9C70D-B7C8-466D-B87C-22D855EF72C6}" type="datetimeFigureOut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2025/10/28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fontAlgn="base"/>
            <a:fld id="{0F9045BA-9AC9-4435-A9A0-D822685BA71C}" type="slidenum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299"/>
          </a:xfrm>
        </p:spPr>
        <p:txBody>
          <a:bodyPr anchor="t" anchorCtr="0"/>
          <a:lstStyle>
            <a:lvl1pPr>
              <a:defRPr sz="4790"/>
            </a:lvl1pPr>
          </a:lstStyle>
          <a:p>
            <a:pPr fontAlgn="auto"/>
            <a:r>
              <a:rPr lang="zh-CN" altLang="en-US" sz="478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38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5930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590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461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4pPr>
            <a:lvl5pPr marL="181737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5pPr>
            <a:lvl6pPr marL="227203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6pPr>
            <a:lvl7pPr marL="272796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7pPr>
            <a:lvl8pPr marL="318262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8pPr>
            <a:lvl9pPr marL="363728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z="239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fontAlgn="base"/>
            <a:fld id="{59D9C70D-B7C8-466D-B87C-22D855EF72C6}" type="datetimeFigureOut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2025/10/28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fontAlgn="base"/>
            <a:fld id="{0F9045BA-9AC9-4435-A9A0-D822685BA71C}" type="slidenum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pPr fontAlgn="auto"/>
            <a:r>
              <a:rPr lang="zh-CN" altLang="en-US" sz="438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7"/>
          </a:xfrm>
        </p:spPr>
        <p:txBody>
          <a:bodyPr/>
          <a:lstStyle/>
          <a:p>
            <a:pPr lvl="0" fontAlgn="auto"/>
            <a:r>
              <a:rPr lang="zh-CN" altLang="en-US" sz="2790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z="2390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z="1990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z="1795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79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7"/>
          </a:xfrm>
        </p:spPr>
        <p:txBody>
          <a:bodyPr/>
          <a:lstStyle/>
          <a:p>
            <a:pPr lvl="0" fontAlgn="auto"/>
            <a:r>
              <a:rPr lang="zh-CN" altLang="en-US" sz="2790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z="2390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z="1990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z="1795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79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fontAlgn="base"/>
            <a:fld id="{59D9C70D-B7C8-466D-B87C-22D855EF72C6}" type="datetimeFigureOut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2025/10/28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fontAlgn="base"/>
            <a:fld id="{0F9045BA-9AC9-4435-A9A0-D822685BA71C}" type="slidenum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7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pPr fontAlgn="auto"/>
            <a:r>
              <a:rPr lang="zh-CN" altLang="en-US" sz="438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2"/>
            <a:ext cx="5220971" cy="823594"/>
          </a:xfrm>
        </p:spPr>
        <p:txBody>
          <a:bodyPr anchor="ctr" anchorCtr="0"/>
          <a:lstStyle>
            <a:lvl1pPr marL="0" indent="0">
              <a:buNone/>
              <a:defRPr sz="3180">
                <a:solidFill>
                  <a:srgbClr val="0070C0"/>
                </a:solidFill>
              </a:defRPr>
            </a:lvl1pPr>
            <a:lvl2pPr marL="455930" indent="0">
              <a:buNone/>
              <a:defRPr sz="2385"/>
            </a:lvl2pPr>
            <a:lvl3pPr marL="910590" indent="0">
              <a:buNone/>
              <a:defRPr sz="1990"/>
            </a:lvl3pPr>
            <a:lvl4pPr marL="1364615" indent="0">
              <a:buNone/>
              <a:defRPr sz="1790"/>
            </a:lvl4pPr>
            <a:lvl5pPr marL="1817370" indent="0">
              <a:buNone/>
              <a:defRPr sz="1790"/>
            </a:lvl5pPr>
            <a:lvl6pPr marL="2272030" indent="0">
              <a:buNone/>
              <a:defRPr sz="1790"/>
            </a:lvl6pPr>
            <a:lvl7pPr marL="2727960" indent="0">
              <a:buNone/>
              <a:defRPr sz="1790"/>
            </a:lvl7pPr>
            <a:lvl8pPr marL="3182620" indent="0">
              <a:buNone/>
              <a:defRPr sz="1790"/>
            </a:lvl8pPr>
            <a:lvl9pPr marL="3637280" indent="0">
              <a:buNone/>
              <a:defRPr sz="1790"/>
            </a:lvl9pPr>
          </a:lstStyle>
          <a:p>
            <a:pPr lvl="0" fontAlgn="auto"/>
            <a:r>
              <a:rPr lang="zh-CN" altLang="en-US" sz="318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2"/>
            <a:ext cx="5222240" cy="3820794"/>
          </a:xfrm>
        </p:spPr>
        <p:txBody>
          <a:bodyPr/>
          <a:lstStyle>
            <a:lvl1pPr>
              <a:defRPr sz="2790"/>
            </a:lvl1pPr>
          </a:lstStyle>
          <a:p>
            <a:pPr lvl="0" fontAlgn="auto"/>
            <a:r>
              <a:rPr lang="zh-CN" altLang="en-US" sz="2790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z="2390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z="1990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z="1795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79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4" y="1482092"/>
            <a:ext cx="5097143" cy="823594"/>
          </a:xfrm>
        </p:spPr>
        <p:txBody>
          <a:bodyPr anchor="ctr" anchorCtr="0"/>
          <a:lstStyle>
            <a:lvl1pPr marL="0" indent="0">
              <a:buNone/>
              <a:defRPr sz="3180">
                <a:solidFill>
                  <a:srgbClr val="0070C0"/>
                </a:solidFill>
              </a:defRPr>
            </a:lvl1pPr>
            <a:lvl2pPr marL="455930" indent="0">
              <a:buNone/>
              <a:defRPr sz="2385"/>
            </a:lvl2pPr>
            <a:lvl3pPr marL="910590" indent="0">
              <a:buNone/>
              <a:defRPr sz="1990"/>
            </a:lvl3pPr>
            <a:lvl4pPr marL="1364615" indent="0">
              <a:buNone/>
              <a:defRPr sz="1790"/>
            </a:lvl4pPr>
            <a:lvl5pPr marL="1817370" indent="0">
              <a:buNone/>
              <a:defRPr sz="1790"/>
            </a:lvl5pPr>
            <a:lvl6pPr marL="2272030" indent="0">
              <a:buNone/>
              <a:defRPr sz="1790"/>
            </a:lvl6pPr>
            <a:lvl7pPr marL="2727960" indent="0">
              <a:buNone/>
              <a:defRPr sz="1790"/>
            </a:lvl7pPr>
            <a:lvl8pPr marL="3182620" indent="0">
              <a:buNone/>
              <a:defRPr sz="1790"/>
            </a:lvl8pPr>
            <a:lvl9pPr marL="3637280" indent="0">
              <a:buNone/>
              <a:defRPr sz="1790"/>
            </a:lvl9pPr>
          </a:lstStyle>
          <a:p>
            <a:pPr lvl="0" fontAlgn="auto"/>
            <a:r>
              <a:rPr lang="zh-CN" altLang="en-US" sz="318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4" y="2368552"/>
            <a:ext cx="5097143" cy="3820794"/>
          </a:xfrm>
        </p:spPr>
        <p:txBody>
          <a:bodyPr/>
          <a:lstStyle>
            <a:lvl1pPr>
              <a:defRPr sz="2790"/>
            </a:lvl1pPr>
          </a:lstStyle>
          <a:p>
            <a:pPr lvl="0" fontAlgn="auto"/>
            <a:r>
              <a:rPr lang="zh-CN" altLang="en-US" sz="2790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z="2390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z="1990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z="1795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79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fontAlgn="base"/>
            <a:fld id="{59D9C70D-B7C8-466D-B87C-22D855EF72C6}" type="datetimeFigureOut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2025/10/28</a:t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fontAlgn="base"/>
            <a:fld id="{0F9045BA-9AC9-4435-A9A0-D822685BA71C}" type="slidenum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51E1B-647A-4D7D-9044-C23779A0A29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8D7F-188B-44E4-9DF6-2B0B6A1A88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4"/>
            <a:ext cx="10515600" cy="1325563"/>
          </a:xfrm>
        </p:spPr>
        <p:txBody>
          <a:bodyPr anchor="b" anchorCtr="0"/>
          <a:lstStyle/>
          <a:p>
            <a:pPr fontAlgn="auto"/>
            <a:r>
              <a:rPr lang="zh-CN" altLang="en-US" sz="438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fontAlgn="base"/>
            <a:fld id="{59D9C70D-B7C8-466D-B87C-22D855EF72C6}" type="datetimeFigureOut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2025/10/28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fontAlgn="base"/>
            <a:fld id="{0F9045BA-9AC9-4435-A9A0-D822685BA71C}" type="slidenum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9" y="-1905"/>
            <a:ext cx="7017386" cy="6861812"/>
          </a:xfrm>
          <a:noFill/>
        </p:spPr>
        <p:txBody>
          <a:bodyPr lIns="252095" tIns="144145"/>
          <a:lstStyle>
            <a:lvl1pPr marL="0" indent="0" algn="ctr">
              <a:buNone/>
              <a:defRPr sz="179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5930" indent="0">
              <a:buNone/>
              <a:defRPr sz="2790"/>
            </a:lvl2pPr>
            <a:lvl3pPr marL="910590" indent="0">
              <a:buNone/>
              <a:defRPr sz="2385"/>
            </a:lvl3pPr>
            <a:lvl4pPr marL="1364615" indent="0">
              <a:buNone/>
              <a:defRPr sz="1990"/>
            </a:lvl4pPr>
            <a:lvl5pPr marL="1817370" indent="0">
              <a:buNone/>
              <a:defRPr sz="1990"/>
            </a:lvl5pPr>
            <a:lvl6pPr marL="2272030" indent="0">
              <a:buNone/>
              <a:defRPr sz="1990"/>
            </a:lvl6pPr>
            <a:lvl7pPr marL="2727960" indent="0">
              <a:buNone/>
              <a:defRPr sz="1990"/>
            </a:lvl7pPr>
            <a:lvl8pPr marL="3182620" indent="0">
              <a:buNone/>
              <a:defRPr sz="1990"/>
            </a:lvl8pPr>
            <a:lvl9pPr marL="3637280" indent="0">
              <a:buNone/>
              <a:defRPr sz="199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3" cy="1055371"/>
          </a:xfrm>
        </p:spPr>
        <p:txBody>
          <a:bodyPr anchor="b" anchorCtr="0"/>
          <a:lstStyle>
            <a:lvl1pPr>
              <a:defRPr sz="3180"/>
            </a:lvl1pPr>
          </a:lstStyle>
          <a:p>
            <a:pPr fontAlgn="auto"/>
            <a:r>
              <a:rPr lang="zh-CN" altLang="en-US" sz="318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2"/>
          </a:xfrm>
        </p:spPr>
        <p:txBody>
          <a:bodyPr/>
          <a:lstStyle>
            <a:lvl1pPr marL="0" indent="0">
              <a:buNone/>
              <a:defRPr sz="2790">
                <a:solidFill>
                  <a:schemeClr val="tx1"/>
                </a:solidFill>
              </a:defRPr>
            </a:lvl1pPr>
            <a:lvl2pPr marL="455930" indent="0">
              <a:buNone/>
              <a:defRPr sz="1790"/>
            </a:lvl2pPr>
            <a:lvl3pPr marL="910590" indent="0">
              <a:buNone/>
              <a:defRPr sz="1595"/>
            </a:lvl3pPr>
            <a:lvl4pPr marL="1364615" indent="0">
              <a:buNone/>
              <a:defRPr sz="1395"/>
            </a:lvl4pPr>
            <a:lvl5pPr marL="1817370" indent="0">
              <a:buNone/>
              <a:defRPr sz="1395"/>
            </a:lvl5pPr>
            <a:lvl6pPr marL="2272030" indent="0">
              <a:buNone/>
              <a:defRPr sz="1395"/>
            </a:lvl6pPr>
            <a:lvl7pPr marL="2727960" indent="0">
              <a:buNone/>
              <a:defRPr sz="1395"/>
            </a:lvl7pPr>
            <a:lvl8pPr marL="3182620" indent="0">
              <a:buNone/>
              <a:defRPr sz="1395"/>
            </a:lvl8pPr>
            <a:lvl9pPr marL="3637280" indent="0">
              <a:buNone/>
              <a:defRPr sz="1395"/>
            </a:lvl9pPr>
          </a:lstStyle>
          <a:p>
            <a:pPr lvl="0" fontAlgn="auto"/>
            <a:r>
              <a:rPr lang="zh-CN" altLang="en-US" sz="279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fontAlgn="base"/>
            <a:fld id="{59D9C70D-B7C8-466D-B87C-22D855EF72C6}" type="datetimeFigureOut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2025/10/28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fontAlgn="base"/>
            <a:fld id="{0F9045BA-9AC9-4435-A9A0-D822685BA71C}" type="slidenum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6" cy="6861812"/>
          </a:xfrm>
          <a:noFill/>
        </p:spPr>
        <p:txBody>
          <a:bodyPr lIns="252095" tIns="144145"/>
          <a:lstStyle>
            <a:lvl1pPr marL="0" indent="0" algn="ctr">
              <a:buNone/>
              <a:defRPr sz="179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5930" indent="0">
              <a:buNone/>
              <a:defRPr sz="2790"/>
            </a:lvl2pPr>
            <a:lvl3pPr marL="910590" indent="0">
              <a:buNone/>
              <a:defRPr sz="2385"/>
            </a:lvl3pPr>
            <a:lvl4pPr marL="1364615" indent="0">
              <a:buNone/>
              <a:defRPr sz="1990"/>
            </a:lvl4pPr>
            <a:lvl5pPr marL="1817370" indent="0">
              <a:buNone/>
              <a:defRPr sz="1990"/>
            </a:lvl5pPr>
            <a:lvl6pPr marL="2272030" indent="0">
              <a:buNone/>
              <a:defRPr sz="1990"/>
            </a:lvl6pPr>
            <a:lvl7pPr marL="2727960" indent="0">
              <a:buNone/>
              <a:defRPr sz="1990"/>
            </a:lvl7pPr>
            <a:lvl8pPr marL="3182620" indent="0">
              <a:buNone/>
              <a:defRPr sz="1990"/>
            </a:lvl8pPr>
            <a:lvl9pPr marL="3637280" indent="0">
              <a:buNone/>
              <a:defRPr sz="199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4" y="457200"/>
            <a:ext cx="4279900" cy="1055371"/>
          </a:xfrm>
        </p:spPr>
        <p:txBody>
          <a:bodyPr anchor="t" anchorCtr="0"/>
          <a:lstStyle>
            <a:lvl1pPr>
              <a:defRPr sz="3180"/>
            </a:lvl1pPr>
          </a:lstStyle>
          <a:p>
            <a:pPr fontAlgn="auto"/>
            <a:r>
              <a:rPr lang="zh-CN" altLang="en-US" sz="318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4" y="1694180"/>
            <a:ext cx="4280536" cy="4480562"/>
          </a:xfrm>
        </p:spPr>
        <p:txBody>
          <a:bodyPr/>
          <a:lstStyle>
            <a:lvl1pPr marL="0" indent="0">
              <a:buNone/>
              <a:defRPr sz="2790">
                <a:solidFill>
                  <a:schemeClr val="tx1"/>
                </a:solidFill>
              </a:defRPr>
            </a:lvl1pPr>
            <a:lvl2pPr marL="455930" indent="0">
              <a:buNone/>
              <a:defRPr sz="1790"/>
            </a:lvl2pPr>
            <a:lvl3pPr marL="910590" indent="0">
              <a:buNone/>
              <a:defRPr sz="1595"/>
            </a:lvl3pPr>
            <a:lvl4pPr marL="1364615" indent="0">
              <a:buNone/>
              <a:defRPr sz="1395"/>
            </a:lvl4pPr>
            <a:lvl5pPr marL="1817370" indent="0">
              <a:buNone/>
              <a:defRPr sz="1395"/>
            </a:lvl5pPr>
            <a:lvl6pPr marL="2272030" indent="0">
              <a:buNone/>
              <a:defRPr sz="1395"/>
            </a:lvl6pPr>
            <a:lvl7pPr marL="2727960" indent="0">
              <a:buNone/>
              <a:defRPr sz="1395"/>
            </a:lvl7pPr>
            <a:lvl8pPr marL="3182620" indent="0">
              <a:buNone/>
              <a:defRPr sz="1395"/>
            </a:lvl8pPr>
            <a:lvl9pPr marL="3637280" indent="0">
              <a:buNone/>
              <a:defRPr sz="1395"/>
            </a:lvl9pPr>
          </a:lstStyle>
          <a:p>
            <a:pPr lvl="0" fontAlgn="auto"/>
            <a:r>
              <a:rPr lang="zh-CN" altLang="en-US" sz="279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fontAlgn="base"/>
            <a:fld id="{59D9C70D-B7C8-466D-B87C-22D855EF72C6}" type="datetimeFigureOut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2025/10/28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fontAlgn="base"/>
            <a:fld id="{0F9045BA-9AC9-4435-A9A0-D822685BA71C}" type="slidenum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899" cy="5811838"/>
          </a:xfrm>
        </p:spPr>
        <p:txBody>
          <a:bodyPr vert="eaVert"/>
          <a:lstStyle/>
          <a:p>
            <a:pPr fontAlgn="auto"/>
            <a:r>
              <a:rPr lang="zh-CN" altLang="en-US" sz="438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299" cy="5811838"/>
          </a:xfrm>
        </p:spPr>
        <p:txBody>
          <a:bodyPr vert="eaVert"/>
          <a:lstStyle/>
          <a:p>
            <a:pPr lvl="0" fontAlgn="auto"/>
            <a:r>
              <a:rPr lang="zh-CN" altLang="en-US" sz="2790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z="2390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z="1990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z="1795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79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fontAlgn="base"/>
            <a:fld id="{59D9C70D-B7C8-466D-B87C-22D855EF72C6}" type="datetimeFigureOut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2025/10/28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fontAlgn="base"/>
            <a:fld id="{0F9045BA-9AC9-4435-A9A0-D822685BA71C}" type="slidenum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6"/>
            <a:ext cx="10515600" cy="5850256"/>
          </a:xfrm>
        </p:spPr>
        <p:txBody>
          <a:bodyPr/>
          <a:lstStyle>
            <a:lvl2pPr>
              <a:defRPr/>
            </a:lvl2pPr>
          </a:lstStyle>
          <a:p>
            <a:pPr lvl="0" fontAlgn="auto"/>
            <a:r>
              <a:rPr lang="zh-CN" altLang="en-US" sz="2790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z="2390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z="1990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z="1795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179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fontAlgn="base"/>
            <a:fld id="{59D9C70D-B7C8-466D-B87C-22D855EF72C6}" type="datetimeFigureOut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2025/10/28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fontAlgn="base"/>
            <a:fld id="{0F9045BA-9AC9-4435-A9A0-D822685BA71C}" type="slidenum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fontAlgn="base"/>
            <a:fld id="{59D9C70D-B7C8-466D-B87C-22D855EF72C6}" type="datetimeFigureOut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2025/10/28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fontAlgn="base"/>
            <a:fld id="{0F9045BA-9AC9-4435-A9A0-D822685BA71C}" type="slidenum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组合 15"/>
          <p:cNvGrpSpPr/>
          <p:nvPr userDrawn="1"/>
        </p:nvGrpSpPr>
        <p:grpSpPr>
          <a:xfrm>
            <a:off x="0" y="0"/>
            <a:ext cx="12193588" cy="6856414"/>
            <a:chOff x="0" y="0"/>
            <a:chExt cx="14401" cy="8099"/>
          </a:xfrm>
        </p:grpSpPr>
        <p:sp>
          <p:nvSpPr>
            <p:cNvPr id="15363" name="矩形 12"/>
            <p:cNvSpPr/>
            <p:nvPr userDrawn="1"/>
          </p:nvSpPr>
          <p:spPr>
            <a:xfrm>
              <a:off x="0" y="7807"/>
              <a:ext cx="14400" cy="293"/>
            </a:xfrm>
            <a:prstGeom prst="rect">
              <a:avLst/>
            </a:prstGeom>
            <a:solidFill>
              <a:srgbClr val="137E89"/>
            </a:solidFill>
            <a:ln w="9525">
              <a:noFill/>
            </a:ln>
          </p:spPr>
          <p:txBody>
            <a:bodyPr wrap="square" lIns="0" tIns="0" rIns="0" bIns="0" anchor="t" anchorCtr="0"/>
            <a:lstStyle/>
            <a:p>
              <a:pPr lvl="0" eaLnBrk="0" fontAlgn="base" hangingPunct="0">
                <a:buClrTx/>
                <a:buFontTx/>
              </a:pPr>
              <a:endParaRPr lang="ru-RU" altLang="zh-CN" sz="2385" strike="noStrike" noProof="1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sp>
          <p:nvSpPr>
            <p:cNvPr id="15364" name="矩形 14"/>
            <p:cNvSpPr/>
            <p:nvPr userDrawn="1"/>
          </p:nvSpPr>
          <p:spPr>
            <a:xfrm>
              <a:off x="1" y="0"/>
              <a:ext cx="14400" cy="886"/>
            </a:xfrm>
            <a:prstGeom prst="rect">
              <a:avLst/>
            </a:prstGeom>
            <a:solidFill>
              <a:srgbClr val="137E89"/>
            </a:solidFill>
            <a:ln w="9525">
              <a:noFill/>
            </a:ln>
          </p:spPr>
          <p:txBody>
            <a:bodyPr wrap="square" lIns="0" tIns="0" rIns="0" bIns="0" anchor="t" anchorCtr="0"/>
            <a:lstStyle/>
            <a:p>
              <a:pPr lvl="0" eaLnBrk="0" fontAlgn="base" hangingPunct="0">
                <a:buClrTx/>
                <a:buFontTx/>
              </a:pPr>
              <a:endParaRPr lang="ru-RU" altLang="zh-CN" sz="2385" strike="noStrike" noProof="1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7939"/>
            <a:ext cx="2743200" cy="365125"/>
          </a:xfrm>
        </p:spPr>
        <p:txBody>
          <a:bodyPr/>
          <a:lstStyle/>
          <a:p>
            <a:pPr fontAlgn="base"/>
            <a:fld id="{D997B5FA-0921-464F-AAE1-844C04324D75}" type="datetimeFigureOut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2025/10/28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7939"/>
            <a:ext cx="41148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7939"/>
            <a:ext cx="2743200" cy="365125"/>
          </a:xfrm>
        </p:spPr>
        <p:txBody>
          <a:bodyPr/>
          <a:lstStyle/>
          <a:p>
            <a:pPr fontAlgn="base"/>
            <a:fld id="{565CE74E-AB26-4998-AD42-012C4C1AD076}" type="slidenum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7939"/>
            <a:ext cx="2743200" cy="365125"/>
          </a:xfrm>
        </p:spPr>
        <p:txBody>
          <a:bodyPr/>
          <a:lstStyle/>
          <a:p>
            <a:pPr fontAlgn="base"/>
            <a:fld id="{D997B5FA-0921-464F-AAE1-844C04324D75}" type="datetimeFigureOut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2025/10/28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7939"/>
            <a:ext cx="41148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7939"/>
            <a:ext cx="2743200" cy="365125"/>
          </a:xfrm>
        </p:spPr>
        <p:txBody>
          <a:bodyPr/>
          <a:lstStyle/>
          <a:p>
            <a:pPr fontAlgn="base"/>
            <a:fld id="{565CE74E-AB26-4998-AD42-012C4C1AD076}" type="slidenum">
              <a:rPr lang="zh-CN" altLang="en-US" strike="noStrike" noProof="1" smtClean="0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51E1B-647A-4D7D-9044-C23779A0A29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8D7F-188B-44E4-9DF6-2B0B6A1A88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38671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51E1B-647A-4D7D-9044-C23779A0A29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8D7F-188B-44E4-9DF6-2B0B6A1A88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51E1B-647A-4D7D-9044-C23779A0A29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8D7F-188B-44E4-9DF6-2B0B6A1A88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51E1B-647A-4D7D-9044-C23779A0A29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8D7F-188B-44E4-9DF6-2B0B6A1A88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51E1B-647A-4D7D-9044-C23779A0A29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8D7F-188B-44E4-9DF6-2B0B6A1A88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51E1B-647A-4D7D-9044-C23779A0A29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8D7F-188B-44E4-9DF6-2B0B6A1A88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51E1B-647A-4D7D-9044-C23779A0A29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8D7F-188B-44E4-9DF6-2B0B6A1A88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51E1B-647A-4D7D-9044-C23779A0A29F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08D7F-188B-44E4-9DF6-2B0B6A1A88E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52" name="矩形 9"/>
          <p:cNvSpPr/>
          <p:nvPr userDrawn="1"/>
        </p:nvSpPr>
        <p:spPr>
          <a:xfrm>
            <a:off x="0" y="-635"/>
            <a:ext cx="12191365" cy="76200"/>
          </a:xfrm>
          <a:prstGeom prst="rect">
            <a:avLst/>
          </a:prstGeom>
          <a:solidFill>
            <a:srgbClr val="3370B9"/>
          </a:solidFill>
          <a:ln w="9525">
            <a:noFill/>
          </a:ln>
        </p:spPr>
        <p:txBody>
          <a:bodyPr wrap="square" lIns="0" tIns="0" rIns="0" bIns="0" anchor="t" anchorCtr="0"/>
          <a:lstStyle/>
          <a:p>
            <a:pPr lvl="0" fontAlgn="base">
              <a:buClrTx/>
              <a:buFontTx/>
            </a:pPr>
            <a:endParaRPr lang="ru-RU" altLang="zh-CN" sz="2385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7" name="矩形 9"/>
          <p:cNvSpPr/>
          <p:nvPr userDrawn="1"/>
        </p:nvSpPr>
        <p:spPr>
          <a:xfrm>
            <a:off x="0" y="6781800"/>
            <a:ext cx="12191365" cy="76200"/>
          </a:xfrm>
          <a:prstGeom prst="rect">
            <a:avLst/>
          </a:prstGeom>
          <a:solidFill>
            <a:srgbClr val="3370B9"/>
          </a:solidFill>
          <a:ln w="9525">
            <a:noFill/>
          </a:ln>
        </p:spPr>
        <p:txBody>
          <a:bodyPr wrap="square" lIns="0" tIns="0" rIns="0" bIns="0" anchor="t" anchorCtr="0"/>
          <a:lstStyle/>
          <a:p>
            <a:pPr lvl="0" fontAlgn="base">
              <a:buClrTx/>
              <a:buFontTx/>
            </a:pPr>
            <a:endParaRPr lang="ru-RU" altLang="zh-CN" sz="2385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8" name="矩形 9"/>
          <p:cNvSpPr/>
          <p:nvPr userDrawn="1"/>
        </p:nvSpPr>
        <p:spPr>
          <a:xfrm>
            <a:off x="0" y="76200"/>
            <a:ext cx="76200" cy="6751320"/>
          </a:xfrm>
          <a:prstGeom prst="rect">
            <a:avLst/>
          </a:prstGeom>
          <a:solidFill>
            <a:srgbClr val="3370B9"/>
          </a:solidFill>
          <a:ln w="9525">
            <a:noFill/>
          </a:ln>
        </p:spPr>
        <p:txBody>
          <a:bodyPr wrap="square" lIns="0" tIns="0" rIns="0" bIns="0" anchor="t" anchorCtr="0"/>
          <a:lstStyle/>
          <a:p>
            <a:pPr lvl="0" fontAlgn="base">
              <a:buClrTx/>
              <a:buFontTx/>
            </a:pPr>
            <a:endParaRPr lang="ru-RU" altLang="zh-CN" sz="2385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" name="矩形 9"/>
          <p:cNvSpPr/>
          <p:nvPr userDrawn="1"/>
        </p:nvSpPr>
        <p:spPr>
          <a:xfrm>
            <a:off x="12115800" y="76200"/>
            <a:ext cx="76200" cy="6751320"/>
          </a:xfrm>
          <a:prstGeom prst="rect">
            <a:avLst/>
          </a:prstGeom>
          <a:solidFill>
            <a:srgbClr val="3370B9"/>
          </a:solidFill>
          <a:ln w="9525">
            <a:noFill/>
          </a:ln>
        </p:spPr>
        <p:txBody>
          <a:bodyPr wrap="square" lIns="0" tIns="0" rIns="0" bIns="0" anchor="t" anchorCtr="0"/>
          <a:lstStyle/>
          <a:p>
            <a:pPr lvl="0" fontAlgn="base">
              <a:buClrTx/>
              <a:buFontTx/>
            </a:pPr>
            <a:endParaRPr lang="ru-RU" altLang="zh-CN" sz="2385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组合 10"/>
          <p:cNvGrpSpPr/>
          <p:nvPr userDrawn="1"/>
        </p:nvGrpSpPr>
        <p:grpSpPr>
          <a:xfrm>
            <a:off x="0" y="3576639"/>
            <a:ext cx="12191682" cy="3135312"/>
            <a:chOff x="0" y="4225"/>
            <a:chExt cx="14400" cy="3704"/>
          </a:xfrm>
          <a:solidFill>
            <a:srgbClr val="3370B9"/>
          </a:solidFill>
        </p:grpSpPr>
        <p:sp>
          <p:nvSpPr>
            <p:cNvPr id="2052" name="矩形 9"/>
            <p:cNvSpPr/>
            <p:nvPr userDrawn="1"/>
          </p:nvSpPr>
          <p:spPr>
            <a:xfrm>
              <a:off x="0" y="4225"/>
              <a:ext cx="14400" cy="239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lIns="0" tIns="0" rIns="0" bIns="0" anchor="t" anchorCtr="0"/>
            <a:lstStyle/>
            <a:p>
              <a:pPr lvl="0" fontAlgn="base">
                <a:buClrTx/>
                <a:buFontTx/>
              </a:pPr>
              <a:endParaRPr lang="ru-RU" altLang="zh-CN" sz="2385" strike="noStrike" noProof="1">
                <a:latin typeface="Arial" panose="020B0604020202020204"/>
                <a:ea typeface="宋体" panose="02010600030101010101" pitchFamily="2" charset="-122"/>
              </a:endParaRPr>
            </a:p>
          </p:txBody>
        </p:sp>
        <p:grpSp>
          <p:nvGrpSpPr>
            <p:cNvPr id="2053" name="组合 42"/>
            <p:cNvGrpSpPr/>
            <p:nvPr userDrawn="1"/>
          </p:nvGrpSpPr>
          <p:grpSpPr>
            <a:xfrm>
              <a:off x="13802" y="7459"/>
              <a:ext cx="470" cy="470"/>
              <a:chOff x="11472925" y="6118690"/>
              <a:chExt cx="629265" cy="629265"/>
            </a:xfrm>
            <a:grpFill/>
          </p:grpSpPr>
          <p:sp>
            <p:nvSpPr>
              <p:cNvPr id="41" name="矩形 40"/>
              <p:cNvSpPr/>
              <p:nvPr/>
            </p:nvSpPr>
            <p:spPr>
              <a:xfrm>
                <a:off x="11472925" y="6596081"/>
                <a:ext cx="629265" cy="730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906" tIns="45449" rIns="90906" bIns="45449" numCol="1" spcCol="0" rtlCol="0" fromWordArt="0" anchor="ctr" anchorCtr="0" forceAA="0" compatLnSpc="1">
                <a:noAutofit/>
              </a:bodyPr>
              <a:lstStyle/>
              <a:p>
                <a:pPr algn="ctr" fontAlgn="base"/>
                <a:endParaRPr lang="zh-CN" altLang="en-US" sz="1790" strike="noStrike" noProof="1">
                  <a:solidFill>
                    <a:schemeClr val="lt1"/>
                  </a:solidFill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>
              <a:xfrm rot="5400000">
                <a:off x="11682437" y="6396816"/>
                <a:ext cx="629265" cy="730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906" tIns="45449" rIns="90906" bIns="45449" numCol="1" spcCol="0" rtlCol="0" fromWordArt="0" anchor="ctr" anchorCtr="0" forceAA="0" compatLnSpc="1">
                <a:noAutofit/>
              </a:bodyPr>
              <a:lstStyle/>
              <a:p>
                <a:pPr algn="ctr" fontAlgn="base"/>
                <a:endParaRPr lang="zh-CN" altLang="en-US" sz="1790" strike="noStrike" noProof="1">
                  <a:solidFill>
                    <a:schemeClr val="lt1"/>
                  </a:solidFill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algn="l" defTabSz="910590" rtl="0" eaLnBrk="1" latinLnBrk="0" hangingPunct="1">
        <a:lnSpc>
          <a:spcPct val="90000"/>
        </a:lnSpc>
        <a:spcBef>
          <a:spcPct val="0"/>
        </a:spcBef>
        <a:buNone/>
        <a:defRPr sz="43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330" indent="-227330" algn="l" defTabSz="910590" rtl="0" eaLnBrk="1" latinLnBrk="0" hangingPunct="1">
        <a:lnSpc>
          <a:spcPct val="90000"/>
        </a:lnSpc>
        <a:spcBef>
          <a:spcPts val="990"/>
        </a:spcBef>
        <a:buFont typeface="Arial" panose="020B0604020202020204" pitchFamily="34" charset="0"/>
        <a:buChar char="•"/>
        <a:defRPr sz="2790" kern="1200">
          <a:solidFill>
            <a:schemeClr val="tx1"/>
          </a:solidFill>
          <a:latin typeface="+mn-lt"/>
          <a:ea typeface="+mn-ea"/>
          <a:cs typeface="+mn-cs"/>
        </a:defRPr>
      </a:lvl1pPr>
      <a:lvl2pPr marL="681990" indent="-227330" algn="l" defTabSz="91059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2385" kern="1200">
          <a:solidFill>
            <a:schemeClr val="tx1"/>
          </a:solidFill>
          <a:latin typeface="+mn-lt"/>
          <a:ea typeface="+mn-ea"/>
          <a:cs typeface="+mn-cs"/>
        </a:defRPr>
      </a:lvl2pPr>
      <a:lvl3pPr marL="1136650" indent="-227330" algn="l" defTabSz="91059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990" kern="1200">
          <a:solidFill>
            <a:schemeClr val="tx1"/>
          </a:solidFill>
          <a:latin typeface="+mn-lt"/>
          <a:ea typeface="+mn-ea"/>
          <a:cs typeface="+mn-cs"/>
        </a:defRPr>
      </a:lvl3pPr>
      <a:lvl4pPr marL="1592580" indent="-227330" algn="l" defTabSz="91059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4pPr>
      <a:lvl5pPr marL="2045335" indent="-227330" algn="l" defTabSz="91059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5pPr>
      <a:lvl6pPr marL="2501265" indent="-227330" algn="l" defTabSz="91059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6pPr>
      <a:lvl7pPr marL="2955290" indent="-227330" algn="l" defTabSz="91059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7pPr>
      <a:lvl8pPr marL="3408045" indent="-227330" algn="l" defTabSz="91059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8pPr>
      <a:lvl9pPr marL="3863975" indent="-227330" algn="l" defTabSz="91059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0590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0590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2pPr>
      <a:lvl3pPr marL="910590" algn="l" defTabSz="910590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3pPr>
      <a:lvl4pPr marL="1364615" algn="l" defTabSz="910590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4pPr>
      <a:lvl5pPr marL="1817370" algn="l" defTabSz="910590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5pPr>
      <a:lvl6pPr marL="2272030" algn="l" defTabSz="910590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6pPr>
      <a:lvl7pPr marL="2727960" algn="l" defTabSz="910590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7pPr>
      <a:lvl8pPr marL="3182620" algn="l" defTabSz="910590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8pPr>
      <a:lvl9pPr marL="3637280" algn="l" defTabSz="910590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hf sldNum="0" hdr="0" ftr="0" dt="0"/>
  <p:txStyles>
    <p:titleStyle>
      <a:lvl1pPr algn="l" defTabSz="910590" rtl="0" eaLnBrk="1" latinLnBrk="0" hangingPunct="1">
        <a:lnSpc>
          <a:spcPct val="90000"/>
        </a:lnSpc>
        <a:spcBef>
          <a:spcPct val="0"/>
        </a:spcBef>
        <a:buNone/>
        <a:defRPr sz="43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330" indent="-227330" algn="l" defTabSz="910590" rtl="0" eaLnBrk="1" latinLnBrk="0" hangingPunct="1">
        <a:lnSpc>
          <a:spcPct val="90000"/>
        </a:lnSpc>
        <a:spcBef>
          <a:spcPts val="990"/>
        </a:spcBef>
        <a:buFont typeface="Arial" panose="020B0604020202020204" pitchFamily="34" charset="0"/>
        <a:buChar char="•"/>
        <a:defRPr sz="2790" kern="1200">
          <a:solidFill>
            <a:schemeClr val="tx1"/>
          </a:solidFill>
          <a:latin typeface="+mn-lt"/>
          <a:ea typeface="+mn-ea"/>
          <a:cs typeface="+mn-cs"/>
        </a:defRPr>
      </a:lvl1pPr>
      <a:lvl2pPr marL="681990" indent="-227330" algn="l" defTabSz="91059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2385" kern="1200">
          <a:solidFill>
            <a:schemeClr val="tx1"/>
          </a:solidFill>
          <a:latin typeface="+mn-lt"/>
          <a:ea typeface="+mn-ea"/>
          <a:cs typeface="+mn-cs"/>
        </a:defRPr>
      </a:lvl2pPr>
      <a:lvl3pPr marL="1136650" indent="-227330" algn="l" defTabSz="91059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990" kern="1200">
          <a:solidFill>
            <a:schemeClr val="tx1"/>
          </a:solidFill>
          <a:latin typeface="+mn-lt"/>
          <a:ea typeface="+mn-ea"/>
          <a:cs typeface="+mn-cs"/>
        </a:defRPr>
      </a:lvl3pPr>
      <a:lvl4pPr marL="1592580" indent="-227330" algn="l" defTabSz="91059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4pPr>
      <a:lvl5pPr marL="2045335" indent="-227330" algn="l" defTabSz="91059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5pPr>
      <a:lvl6pPr marL="2501900" indent="-227330" algn="l" defTabSz="91059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6pPr>
      <a:lvl7pPr marL="2955925" indent="-227330" algn="l" defTabSz="91059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7pPr>
      <a:lvl8pPr marL="3409950" indent="-227330" algn="l" defTabSz="91059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8pPr>
      <a:lvl9pPr marL="3865880" indent="-227330" algn="l" defTabSz="91059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0590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0590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2pPr>
      <a:lvl3pPr marL="910590" algn="l" defTabSz="910590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3pPr>
      <a:lvl4pPr marL="1364615" algn="l" defTabSz="910590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4pPr>
      <a:lvl5pPr marL="1817370" algn="l" defTabSz="910590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5pPr>
      <a:lvl6pPr marL="2272030" algn="l" defTabSz="910590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6pPr>
      <a:lvl7pPr marL="2729865" algn="l" defTabSz="910590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7pPr>
      <a:lvl8pPr marL="3183255" algn="l" defTabSz="910590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8pPr>
      <a:lvl9pPr marL="3639185" algn="l" defTabSz="910590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.png"/><Relationship Id="rId1" Type="http://schemas.openxmlformats.org/officeDocument/2006/relationships/tags" Target="../tags/tag19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Relationship Id="rId1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notesSlide" Target="../notesSlides/notesSlide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4" Type="http://schemas.openxmlformats.org/officeDocument/2006/relationships/notesSlide" Target="../notesSlides/notesSlide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notesSlide" Target="../notesSlides/notesSlide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33258" y="2113490"/>
            <a:ext cx="12125484" cy="74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914400" eaLnBrk="0" fontAlgn="auto" hangingPunct="0">
              <a:buClrTx/>
              <a:buSzTx/>
              <a:buFontTx/>
              <a:buNone/>
            </a:pPr>
            <a:r>
              <a:rPr kumimoji="0" lang="zh-CN" altLang="en-US" sz="4250" b="1" kern="1200" cap="none" spc="300" normalizeH="0" baseline="0" noProof="1">
                <a:solidFill>
                  <a:srgbClr val="3370B9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危险作业安全监护监督人培训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1631950" y="188913"/>
            <a:ext cx="465328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/>
              <a:t>二、安全监护、监督要求</a:t>
            </a:r>
          </a:p>
        </p:txBody>
      </p:sp>
      <p:sp>
        <p:nvSpPr>
          <p:cNvPr id="10244" name="Rectangle 5"/>
          <p:cNvSpPr>
            <a:spLocks noGrp="1" noChangeArrowheads="1"/>
          </p:cNvSpPr>
          <p:nvPr>
            <p:ph type="title"/>
          </p:nvPr>
        </p:nvSpPr>
        <p:spPr>
          <a:xfrm>
            <a:off x="2135188" y="1125538"/>
            <a:ext cx="7273925" cy="576262"/>
          </a:xfrm>
          <a:noFill/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</a:rPr>
              <a:t>3.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安全监护、监督职责</a:t>
            </a:r>
          </a:p>
        </p:txBody>
      </p:sp>
      <p:sp>
        <p:nvSpPr>
          <p:cNvPr id="10245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035175" y="1701165"/>
            <a:ext cx="8322310" cy="4559935"/>
          </a:xfrm>
          <a:noFill/>
        </p:spPr>
        <p:txBody>
          <a:bodyPr>
            <a:normAutofit fontScale="725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zh-CN" sz="2600" dirty="0"/>
              <a:t>       </a:t>
            </a:r>
            <a:r>
              <a:rPr lang="zh-CN" altLang="en-US" sz="2000" dirty="0"/>
              <a:t>监督：</a:t>
            </a:r>
            <a:endParaRPr lang="zh-CN" altLang="en-US" dirty="0"/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（1）</a:t>
            </a:r>
            <a:r>
              <a:rPr lang="zh-CN" altLang="en-US" dirty="0">
                <a:solidFill>
                  <a:srgbClr val="FF0000"/>
                </a:solidFill>
                <a:latin typeface="+mn-ea"/>
                <a:ea typeface="+mn-ea"/>
              </a:rPr>
              <a:t>监督人不能为相关方作业单位人员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，必须经过培训并经考核合格，具备监督能力，掌握</a:t>
            </a:r>
            <a:r>
              <a:rPr lang="zh-CN" altLang="en-US" dirty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危险（动火、高处、有限空间等）作业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管理要求，熟悉工况环境与工艺情况，清楚作业活动危险有害因素、安全措施和现场处置方案，熟练使用应急救援设备设施；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（2）</a:t>
            </a:r>
            <a:r>
              <a:rPr lang="zh-CN" altLang="en-US" dirty="0">
                <a:solidFill>
                  <a:srgbClr val="00B0F0"/>
                </a:solidFill>
                <a:latin typeface="+mn-ea"/>
                <a:ea typeface="+mn-ea"/>
              </a:rPr>
              <a:t>对相关方人员进入作业区域至离开作业区域全过程开展监督；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（3）</a:t>
            </a:r>
            <a:r>
              <a:rPr lang="zh-CN" altLang="en-US" dirty="0">
                <a:ln>
                  <a:solidFill>
                    <a:srgbClr val="FFC000"/>
                  </a:solidFill>
                </a:ln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+mn-ea"/>
                <a:ea typeface="+mn-ea"/>
              </a:rPr>
              <a:t>应使用摄像头或执法仪全程监控作业活动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，严禁离岗，不得做与监督无关的工作；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（4）作业过程中及时制止</a:t>
            </a:r>
            <a:r>
              <a:rPr lang="zh-CN" altLang="en-US" dirty="0">
                <a:solidFill>
                  <a:srgbClr val="FF0000"/>
                </a:solidFill>
                <a:latin typeface="+mn-ea"/>
                <a:ea typeface="+mn-ea"/>
              </a:rPr>
              <a:t>危险（动火、高处、有限空间等）作业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人员的违章行为，终止不符合安全作业条件的</a:t>
            </a:r>
            <a:r>
              <a:rPr lang="zh-CN" altLang="en-US" dirty="0">
                <a:solidFill>
                  <a:srgbClr val="FF0000"/>
                </a:solidFill>
                <a:latin typeface="+mn-ea"/>
                <a:ea typeface="+mn-ea"/>
              </a:rPr>
              <a:t>危险作业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；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（5）危险作业结束后，参与现场验收；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（6）当作业活动为公司内部组织，且由内部员工进行作业时，监护人可承担监督人的职责，由一人在现场进行监督监护</a:t>
            </a:r>
          </a:p>
        </p:txBody>
      </p:sp>
    </p:spTree>
    <p:custDataLst>
      <p:tags r:id="rId1"/>
    </p:custDataLst>
  </p:cSld>
  <p:clrMapOvr>
    <a:masterClrMapping/>
  </p:clrMapOvr>
  <p:transition spd="slow" advTm="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>
          <a:xfrm>
            <a:off x="2063750" y="908050"/>
            <a:ext cx="7273925" cy="576263"/>
          </a:xfrm>
          <a:noFill/>
        </p:spPr>
        <p:txBody>
          <a:bodyPr/>
          <a:lstStyle/>
          <a:p>
            <a:pPr algn="l" eaLnBrk="1" hangingPunct="1"/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4.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安全监护、监督人员的基本要求</a:t>
            </a:r>
            <a:endParaRPr lang="en-US" altLang="zh-CN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107950" y="188913"/>
            <a:ext cx="465328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/>
              <a:t>二、安全监护、监督要求</a:t>
            </a:r>
          </a:p>
        </p:txBody>
      </p:sp>
      <p:sp>
        <p:nvSpPr>
          <p:cNvPr id="11269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19288" y="1773238"/>
            <a:ext cx="6275387" cy="3989387"/>
          </a:xfrm>
          <a:noFill/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dirty="0">
                <a:latin typeface="+mn-ea"/>
                <a:ea typeface="+mn-ea"/>
                <a:cs typeface="+mn-ea"/>
              </a:rPr>
              <a:t>（</a:t>
            </a:r>
            <a:r>
              <a:rPr lang="en-US" altLang="zh-CN" dirty="0">
                <a:latin typeface="+mn-ea"/>
                <a:ea typeface="+mn-ea"/>
                <a:cs typeface="+mn-ea"/>
              </a:rPr>
              <a:t>1</a:t>
            </a:r>
            <a:r>
              <a:rPr lang="zh-CN" altLang="en-US" dirty="0">
                <a:latin typeface="+mn-ea"/>
                <a:ea typeface="+mn-ea"/>
                <a:cs typeface="+mn-ea"/>
              </a:rPr>
              <a:t>）担任安全监护、监督人，首先要有较强的责任心和敬业精神。现场监护监督人应佩带明显的标识以便于识别</a:t>
            </a:r>
            <a:r>
              <a:rPr lang="en-US" altLang="zh-CN" dirty="0">
                <a:latin typeface="+mn-ea"/>
                <a:ea typeface="+mn-ea"/>
                <a:cs typeface="+mn-ea"/>
              </a:rPr>
              <a:t>(</a:t>
            </a:r>
            <a:r>
              <a:rPr lang="zh-CN" altLang="en-US" dirty="0">
                <a:latin typeface="+mn-ea"/>
                <a:ea typeface="+mn-ea"/>
                <a:cs typeface="+mn-ea"/>
              </a:rPr>
              <a:t>如：监护监督人</a:t>
            </a:r>
            <a:r>
              <a:rPr lang="zh-CN" alt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+mn-ea"/>
                <a:ea typeface="+mn-ea"/>
                <a:cs typeface="+mn-ea"/>
              </a:rPr>
              <a:t>臂章、上岗证</a:t>
            </a:r>
            <a:r>
              <a:rPr lang="zh-CN" altLang="en-US" dirty="0">
                <a:latin typeface="+mn-ea"/>
                <a:ea typeface="+mn-ea"/>
                <a:cs typeface="+mn-ea"/>
              </a:rPr>
              <a:t>）。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dirty="0">
                <a:latin typeface="+mn-ea"/>
                <a:ea typeface="+mn-ea"/>
                <a:cs typeface="+mn-ea"/>
              </a:rPr>
              <a:t>（</a:t>
            </a:r>
            <a:r>
              <a:rPr lang="en-US" altLang="zh-CN" dirty="0">
                <a:latin typeface="+mn-ea"/>
                <a:ea typeface="+mn-ea"/>
                <a:cs typeface="+mn-ea"/>
              </a:rPr>
              <a:t>2</a:t>
            </a:r>
            <a:r>
              <a:rPr lang="zh-CN" altLang="en-US" dirty="0">
                <a:latin typeface="+mn-ea"/>
                <a:ea typeface="+mn-ea"/>
                <a:cs typeface="+mn-ea"/>
              </a:rPr>
              <a:t>）安全监护、监督人必须</a:t>
            </a:r>
            <a:r>
              <a:rPr lang="zh-CN" altLang="en-US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熟练掌握作业现场的工艺流程、生产设备、物料走向、物料特点和环境状况。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dirty="0">
                <a:latin typeface="+mn-ea"/>
                <a:ea typeface="+mn-ea"/>
                <a:cs typeface="+mn-ea"/>
              </a:rPr>
              <a:t>（</a:t>
            </a:r>
            <a:r>
              <a:rPr lang="en-US" altLang="zh-CN" dirty="0">
                <a:latin typeface="+mn-ea"/>
                <a:ea typeface="+mn-ea"/>
                <a:cs typeface="+mn-ea"/>
              </a:rPr>
              <a:t>3</a:t>
            </a:r>
            <a:r>
              <a:rPr lang="zh-CN" altLang="en-US" dirty="0">
                <a:latin typeface="+mn-ea"/>
                <a:ea typeface="+mn-ea"/>
                <a:cs typeface="+mn-ea"/>
              </a:rPr>
              <a:t>）安全监护、监督人必须熟练掌握防火、防爆、防中毒、防窒息、防触电的一般知识，应掌握现场救护的一般知识，必须熟练掌握防毒面具、正压式空气呼吸器和各式常用灭火器材的使用方法。</a:t>
            </a:r>
          </a:p>
        </p:txBody>
      </p:sp>
      <p:grpSp>
        <p:nvGrpSpPr>
          <p:cNvPr id="11270" name="组合 3"/>
          <p:cNvGrpSpPr/>
          <p:nvPr/>
        </p:nvGrpSpPr>
        <p:grpSpPr bwMode="auto">
          <a:xfrm>
            <a:off x="8472488" y="4221163"/>
            <a:ext cx="1874837" cy="2000250"/>
            <a:chOff x="6789031" y="1384688"/>
            <a:chExt cx="1875015" cy="1999139"/>
          </a:xfrm>
        </p:grpSpPr>
        <p:sp>
          <p:nvSpPr>
            <p:cNvPr id="5" name="Freeform 3"/>
            <p:cNvSpPr/>
            <p:nvPr/>
          </p:nvSpPr>
          <p:spPr>
            <a:xfrm>
              <a:off x="7711456" y="1595708"/>
              <a:ext cx="420728" cy="330017"/>
            </a:xfrm>
            <a:custGeom>
              <a:avLst/>
              <a:gdLst>
                <a:gd name="connsiteX0" fmla="*/ 6369 w 419497"/>
                <a:gd name="connsiteY0" fmla="*/ 103592 h 323416"/>
                <a:gd name="connsiteX1" fmla="*/ 84516 w 419497"/>
                <a:gd name="connsiteY1" fmla="*/ 183547 h 323416"/>
                <a:gd name="connsiteX2" fmla="*/ 90026 w 419497"/>
                <a:gd name="connsiteY2" fmla="*/ 235278 h 323416"/>
                <a:gd name="connsiteX3" fmla="*/ 96405 w 419497"/>
                <a:gd name="connsiteY3" fmla="*/ 317047 h 323416"/>
                <a:gd name="connsiteX4" fmla="*/ 118298 w 419497"/>
                <a:gd name="connsiteY4" fmla="*/ 317047 h 323416"/>
                <a:gd name="connsiteX5" fmla="*/ 140989 w 419497"/>
                <a:gd name="connsiteY5" fmla="*/ 292596 h 323416"/>
                <a:gd name="connsiteX6" fmla="*/ 151935 w 419497"/>
                <a:gd name="connsiteY6" fmla="*/ 246233 h 323416"/>
                <a:gd name="connsiteX7" fmla="*/ 151935 w 419497"/>
                <a:gd name="connsiteY7" fmla="*/ 178105 h 323416"/>
                <a:gd name="connsiteX8" fmla="*/ 157372 w 419497"/>
                <a:gd name="connsiteY8" fmla="*/ 217212 h 323416"/>
                <a:gd name="connsiteX9" fmla="*/ 162881 w 419497"/>
                <a:gd name="connsiteY9" fmla="*/ 240719 h 323416"/>
                <a:gd name="connsiteX10" fmla="*/ 169260 w 419497"/>
                <a:gd name="connsiteY10" fmla="*/ 263574 h 323416"/>
                <a:gd name="connsiteX11" fmla="*/ 191009 w 419497"/>
                <a:gd name="connsiteY11" fmla="*/ 263574 h 323416"/>
                <a:gd name="connsiteX12" fmla="*/ 213844 w 419497"/>
                <a:gd name="connsiteY12" fmla="*/ 240719 h 323416"/>
                <a:gd name="connsiteX13" fmla="*/ 213844 w 419497"/>
                <a:gd name="connsiteY13" fmla="*/ 212568 h 323416"/>
                <a:gd name="connsiteX14" fmla="*/ 230300 w 419497"/>
                <a:gd name="connsiteY14" fmla="*/ 170849 h 323416"/>
                <a:gd name="connsiteX15" fmla="*/ 235592 w 419497"/>
                <a:gd name="connsiteY15" fmla="*/ 200742 h 323416"/>
                <a:gd name="connsiteX16" fmla="*/ 246539 w 419497"/>
                <a:gd name="connsiteY16" fmla="*/ 229909 h 323416"/>
                <a:gd name="connsiteX17" fmla="*/ 274811 w 419497"/>
                <a:gd name="connsiteY17" fmla="*/ 217212 h 323416"/>
                <a:gd name="connsiteX18" fmla="*/ 284743 w 419497"/>
                <a:gd name="connsiteY18" fmla="*/ 194575 h 323416"/>
                <a:gd name="connsiteX19" fmla="*/ 284743 w 419497"/>
                <a:gd name="connsiteY19" fmla="*/ 212568 h 323416"/>
                <a:gd name="connsiteX20" fmla="*/ 319394 w 419497"/>
                <a:gd name="connsiteY20" fmla="*/ 194575 h 323416"/>
                <a:gd name="connsiteX21" fmla="*/ 334763 w 419497"/>
                <a:gd name="connsiteY21" fmla="*/ 154525 h 323416"/>
                <a:gd name="connsiteX22" fmla="*/ 324904 w 419497"/>
                <a:gd name="connsiteY22" fmla="*/ 217212 h 323416"/>
                <a:gd name="connsiteX23" fmla="*/ 319394 w 419497"/>
                <a:gd name="connsiteY23" fmla="*/ 240719 h 323416"/>
                <a:gd name="connsiteX24" fmla="*/ 340273 w 419497"/>
                <a:gd name="connsiteY24" fmla="*/ 246233 h 323416"/>
                <a:gd name="connsiteX25" fmla="*/ 346652 w 419497"/>
                <a:gd name="connsiteY25" fmla="*/ 275255 h 323416"/>
                <a:gd name="connsiteX26" fmla="*/ 379564 w 419497"/>
                <a:gd name="connsiteY26" fmla="*/ 269741 h 323416"/>
                <a:gd name="connsiteX27" fmla="*/ 401311 w 419497"/>
                <a:gd name="connsiteY27" fmla="*/ 217212 h 323416"/>
                <a:gd name="connsiteX28" fmla="*/ 413128 w 419497"/>
                <a:gd name="connsiteY28" fmla="*/ 154525 h 323416"/>
                <a:gd name="connsiteX29" fmla="*/ 401311 w 419497"/>
                <a:gd name="connsiteY29" fmla="*/ 99166 h 323416"/>
                <a:gd name="connsiteX30" fmla="*/ 368544 w 419497"/>
                <a:gd name="connsiteY30" fmla="*/ 52731 h 323416"/>
                <a:gd name="connsiteX31" fmla="*/ 328456 w 419497"/>
                <a:gd name="connsiteY31" fmla="*/ 16454 h 323416"/>
                <a:gd name="connsiteX32" fmla="*/ 307578 w 419497"/>
                <a:gd name="connsiteY32" fmla="*/ 46419 h 323416"/>
                <a:gd name="connsiteX33" fmla="*/ 280320 w 419497"/>
                <a:gd name="connsiteY33" fmla="*/ 23709 h 323416"/>
                <a:gd name="connsiteX34" fmla="*/ 262994 w 419497"/>
                <a:gd name="connsiteY34" fmla="*/ 11012 h 323416"/>
                <a:gd name="connsiteX35" fmla="*/ 252048 w 419497"/>
                <a:gd name="connsiteY35" fmla="*/ 23709 h 323416"/>
                <a:gd name="connsiteX36" fmla="*/ 223921 w 419497"/>
                <a:gd name="connsiteY36" fmla="*/ 16454 h 323416"/>
                <a:gd name="connsiteX37" fmla="*/ 218411 w 419497"/>
                <a:gd name="connsiteY37" fmla="*/ 46419 h 323416"/>
                <a:gd name="connsiteX38" fmla="*/ 207464 w 419497"/>
                <a:gd name="connsiteY38" fmla="*/ 29224 h 323416"/>
                <a:gd name="connsiteX39" fmla="*/ 179192 w 419497"/>
                <a:gd name="connsiteY39" fmla="*/ 23709 h 323416"/>
                <a:gd name="connsiteX40" fmla="*/ 151935 w 419497"/>
                <a:gd name="connsiteY40" fmla="*/ 6369 h 323416"/>
                <a:gd name="connsiteX41" fmla="*/ 140989 w 419497"/>
                <a:gd name="connsiteY41" fmla="*/ 29224 h 323416"/>
                <a:gd name="connsiteX42" fmla="*/ 124677 w 419497"/>
                <a:gd name="connsiteY42" fmla="*/ 16454 h 323416"/>
                <a:gd name="connsiteX43" fmla="*/ 101842 w 419497"/>
                <a:gd name="connsiteY43" fmla="*/ 11012 h 323416"/>
                <a:gd name="connsiteX44" fmla="*/ 84516 w 419497"/>
                <a:gd name="connsiteY44" fmla="*/ 16454 h 323416"/>
                <a:gd name="connsiteX45" fmla="*/ 79949 w 419497"/>
                <a:gd name="connsiteY45" fmla="*/ 52731 h 323416"/>
                <a:gd name="connsiteX46" fmla="*/ 84516 w 419497"/>
                <a:gd name="connsiteY46" fmla="*/ 57375 h 323416"/>
                <a:gd name="connsiteX47" fmla="*/ 68278 w 419497"/>
                <a:gd name="connsiteY47" fmla="*/ 57375 h 323416"/>
                <a:gd name="connsiteX48" fmla="*/ 11661 w 419497"/>
                <a:gd name="connsiteY48" fmla="*/ 52731 h 323416"/>
                <a:gd name="connsiteX49" fmla="*/ 6369 w 419497"/>
                <a:gd name="connsiteY49" fmla="*/ 103592 h 32341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  <a:cxn ang="14">
                  <a:pos x="connsiteX14" y="connsiteY14"/>
                </a:cxn>
                <a:cxn ang="15">
                  <a:pos x="connsiteX15" y="connsiteY15"/>
                </a:cxn>
                <a:cxn ang="16">
                  <a:pos x="connsiteX16" y="connsiteY16"/>
                </a:cxn>
                <a:cxn ang="17">
                  <a:pos x="connsiteX17" y="connsiteY17"/>
                </a:cxn>
                <a:cxn ang="18">
                  <a:pos x="connsiteX18" y="connsiteY18"/>
                </a:cxn>
                <a:cxn ang="19">
                  <a:pos x="connsiteX19" y="connsiteY19"/>
                </a:cxn>
                <a:cxn ang="20">
                  <a:pos x="connsiteX20" y="connsiteY20"/>
                </a:cxn>
                <a:cxn ang="21">
                  <a:pos x="connsiteX21" y="connsiteY21"/>
                </a:cxn>
                <a:cxn ang="22">
                  <a:pos x="connsiteX22" y="connsiteY22"/>
                </a:cxn>
                <a:cxn ang="23">
                  <a:pos x="connsiteX23" y="connsiteY23"/>
                </a:cxn>
                <a:cxn ang="24">
                  <a:pos x="connsiteX24" y="connsiteY24"/>
                </a:cxn>
                <a:cxn ang="25">
                  <a:pos x="connsiteX25" y="connsiteY25"/>
                </a:cxn>
                <a:cxn ang="26">
                  <a:pos x="connsiteX26" y="connsiteY26"/>
                </a:cxn>
                <a:cxn ang="27">
                  <a:pos x="connsiteX27" y="connsiteY27"/>
                </a:cxn>
                <a:cxn ang="28">
                  <a:pos x="connsiteX28" y="connsiteY28"/>
                </a:cxn>
                <a:cxn ang="29">
                  <a:pos x="connsiteX29" y="connsiteY29"/>
                </a:cxn>
                <a:cxn ang="30">
                  <a:pos x="connsiteX30" y="connsiteY30"/>
                </a:cxn>
                <a:cxn ang="31">
                  <a:pos x="connsiteX31" y="connsiteY31"/>
                </a:cxn>
                <a:cxn ang="32">
                  <a:pos x="connsiteX32" y="connsiteY32"/>
                </a:cxn>
                <a:cxn ang="33">
                  <a:pos x="connsiteX33" y="connsiteY33"/>
                </a:cxn>
                <a:cxn ang="34">
                  <a:pos x="connsiteX34" y="connsiteY34"/>
                </a:cxn>
                <a:cxn ang="35">
                  <a:pos x="connsiteX35" y="connsiteY35"/>
                </a:cxn>
                <a:cxn ang="36">
                  <a:pos x="connsiteX36" y="connsiteY36"/>
                </a:cxn>
                <a:cxn ang="37">
                  <a:pos x="connsiteX37" y="connsiteY37"/>
                </a:cxn>
                <a:cxn ang="38">
                  <a:pos x="connsiteX38" y="connsiteY38"/>
                </a:cxn>
                <a:cxn ang="39">
                  <a:pos x="connsiteX39" y="connsiteY39"/>
                </a:cxn>
                <a:cxn ang="40">
                  <a:pos x="connsiteX40" y="connsiteY40"/>
                </a:cxn>
                <a:cxn ang="41">
                  <a:pos x="connsiteX41" y="connsiteY41"/>
                </a:cxn>
                <a:cxn ang="42">
                  <a:pos x="connsiteX42" y="connsiteY42"/>
                </a:cxn>
                <a:cxn ang="43">
                  <a:pos x="connsiteX43" y="connsiteY43"/>
                </a:cxn>
                <a:cxn ang="44">
                  <a:pos x="connsiteX44" y="connsiteY44"/>
                </a:cxn>
                <a:cxn ang="45">
                  <a:pos x="connsiteX45" y="connsiteY45"/>
                </a:cxn>
                <a:cxn ang="46">
                  <a:pos x="connsiteX46" y="connsiteY46"/>
                </a:cxn>
                <a:cxn ang="47">
                  <a:pos x="connsiteX47" y="connsiteY47"/>
                </a:cxn>
                <a:cxn ang="48">
                  <a:pos x="connsiteX48" y="connsiteY48"/>
                </a:cxn>
                <a:cxn ang="49">
                  <a:pos x="connsiteX49" y="connsiteY49"/>
                </a:cxn>
              </a:cxnLst>
              <a:rect l="l" t="t" r="r" b="b"/>
              <a:pathLst>
                <a:path w="419497" h="323416">
                  <a:moveTo>
                    <a:pt x="6369" y="103592"/>
                  </a:moveTo>
                  <a:lnTo>
                    <a:pt x="84516" y="183547"/>
                  </a:lnTo>
                  <a:lnTo>
                    <a:pt x="90026" y="235278"/>
                  </a:lnTo>
                  <a:lnTo>
                    <a:pt x="96405" y="317047"/>
                  </a:lnTo>
                  <a:lnTo>
                    <a:pt x="118298" y="317047"/>
                  </a:lnTo>
                  <a:lnTo>
                    <a:pt x="140989" y="292596"/>
                  </a:lnTo>
                  <a:lnTo>
                    <a:pt x="151935" y="246233"/>
                  </a:lnTo>
                  <a:lnTo>
                    <a:pt x="151935" y="178105"/>
                  </a:lnTo>
                  <a:lnTo>
                    <a:pt x="157372" y="217212"/>
                  </a:lnTo>
                  <a:lnTo>
                    <a:pt x="162881" y="240719"/>
                  </a:lnTo>
                  <a:lnTo>
                    <a:pt x="169260" y="263574"/>
                  </a:lnTo>
                  <a:lnTo>
                    <a:pt x="191009" y="263574"/>
                  </a:lnTo>
                  <a:lnTo>
                    <a:pt x="213844" y="240719"/>
                  </a:lnTo>
                  <a:lnTo>
                    <a:pt x="213844" y="212568"/>
                  </a:lnTo>
                  <a:lnTo>
                    <a:pt x="230300" y="170849"/>
                  </a:lnTo>
                  <a:lnTo>
                    <a:pt x="235592" y="200742"/>
                  </a:lnTo>
                  <a:lnTo>
                    <a:pt x="246539" y="229909"/>
                  </a:lnTo>
                  <a:lnTo>
                    <a:pt x="274811" y="217212"/>
                  </a:lnTo>
                  <a:lnTo>
                    <a:pt x="284743" y="194575"/>
                  </a:lnTo>
                  <a:lnTo>
                    <a:pt x="284743" y="212568"/>
                  </a:lnTo>
                  <a:lnTo>
                    <a:pt x="319394" y="194575"/>
                  </a:lnTo>
                  <a:lnTo>
                    <a:pt x="334763" y="154525"/>
                  </a:lnTo>
                  <a:lnTo>
                    <a:pt x="324904" y="217212"/>
                  </a:lnTo>
                  <a:lnTo>
                    <a:pt x="319394" y="240719"/>
                  </a:lnTo>
                  <a:lnTo>
                    <a:pt x="340273" y="246233"/>
                  </a:lnTo>
                  <a:lnTo>
                    <a:pt x="346652" y="275255"/>
                  </a:lnTo>
                  <a:lnTo>
                    <a:pt x="379564" y="269741"/>
                  </a:lnTo>
                  <a:lnTo>
                    <a:pt x="401311" y="217212"/>
                  </a:lnTo>
                  <a:lnTo>
                    <a:pt x="413128" y="154525"/>
                  </a:lnTo>
                  <a:lnTo>
                    <a:pt x="401311" y="99166"/>
                  </a:lnTo>
                  <a:lnTo>
                    <a:pt x="368544" y="52731"/>
                  </a:lnTo>
                  <a:lnTo>
                    <a:pt x="328456" y="16454"/>
                  </a:lnTo>
                  <a:lnTo>
                    <a:pt x="307578" y="46419"/>
                  </a:lnTo>
                  <a:lnTo>
                    <a:pt x="280320" y="23709"/>
                  </a:lnTo>
                  <a:lnTo>
                    <a:pt x="262994" y="11012"/>
                  </a:lnTo>
                  <a:lnTo>
                    <a:pt x="252048" y="23709"/>
                  </a:lnTo>
                  <a:lnTo>
                    <a:pt x="223921" y="16454"/>
                  </a:lnTo>
                  <a:lnTo>
                    <a:pt x="218411" y="46419"/>
                  </a:lnTo>
                  <a:lnTo>
                    <a:pt x="207464" y="29224"/>
                  </a:lnTo>
                  <a:lnTo>
                    <a:pt x="179192" y="23709"/>
                  </a:lnTo>
                  <a:lnTo>
                    <a:pt x="151935" y="6369"/>
                  </a:lnTo>
                  <a:lnTo>
                    <a:pt x="140989" y="29224"/>
                  </a:lnTo>
                  <a:lnTo>
                    <a:pt x="124677" y="16454"/>
                  </a:lnTo>
                  <a:lnTo>
                    <a:pt x="101842" y="11012"/>
                  </a:lnTo>
                  <a:lnTo>
                    <a:pt x="84516" y="16454"/>
                  </a:lnTo>
                  <a:lnTo>
                    <a:pt x="79949" y="52731"/>
                  </a:lnTo>
                  <a:lnTo>
                    <a:pt x="84516" y="57375"/>
                  </a:lnTo>
                  <a:lnTo>
                    <a:pt x="68278" y="57375"/>
                  </a:lnTo>
                  <a:lnTo>
                    <a:pt x="11661" y="52731"/>
                  </a:lnTo>
                  <a:lnTo>
                    <a:pt x="6369" y="103592"/>
                  </a:lnTo>
                </a:path>
              </a:pathLst>
            </a:custGeom>
            <a:solidFill>
              <a:srgbClr val="B07000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6" name="Freeform 3"/>
            <p:cNvSpPr/>
            <p:nvPr/>
          </p:nvSpPr>
          <p:spPr>
            <a:xfrm>
              <a:off x="7795602" y="2238289"/>
              <a:ext cx="868444" cy="1037648"/>
            </a:xfrm>
            <a:custGeom>
              <a:avLst/>
              <a:gdLst>
                <a:gd name="connsiteX0" fmla="*/ 6369 w 868376"/>
                <a:gd name="connsiteY0" fmla="*/ 6369 h 1015504"/>
                <a:gd name="connsiteX1" fmla="*/ 99232 w 868376"/>
                <a:gd name="connsiteY1" fmla="*/ 83784 h 1015504"/>
                <a:gd name="connsiteX2" fmla="*/ 115689 w 868376"/>
                <a:gd name="connsiteY2" fmla="*/ 139143 h 1015504"/>
                <a:gd name="connsiteX3" fmla="*/ 219281 w 868376"/>
                <a:gd name="connsiteY3" fmla="*/ 486083 h 1015504"/>
                <a:gd name="connsiteX4" fmla="*/ 256616 w 868376"/>
                <a:gd name="connsiteY4" fmla="*/ 575115 h 1015504"/>
                <a:gd name="connsiteX5" fmla="*/ 284888 w 868376"/>
                <a:gd name="connsiteY5" fmla="*/ 619547 h 1015504"/>
                <a:gd name="connsiteX6" fmla="*/ 323962 w 868376"/>
                <a:gd name="connsiteY6" fmla="*/ 665039 h 1015504"/>
                <a:gd name="connsiteX7" fmla="*/ 368545 w 868376"/>
                <a:gd name="connsiteY7" fmla="*/ 714949 h 1015504"/>
                <a:gd name="connsiteX8" fmla="*/ 390511 w 868376"/>
                <a:gd name="connsiteY8" fmla="*/ 797610 h 1015504"/>
                <a:gd name="connsiteX9" fmla="*/ 414215 w 868376"/>
                <a:gd name="connsiteY9" fmla="*/ 853898 h 1015504"/>
                <a:gd name="connsiteX10" fmla="*/ 480474 w 868376"/>
                <a:gd name="connsiteY10" fmla="*/ 863816 h 1015504"/>
                <a:gd name="connsiteX11" fmla="*/ 541514 w 868376"/>
                <a:gd name="connsiteY11" fmla="*/ 908415 h 1015504"/>
                <a:gd name="connsiteX12" fmla="*/ 579718 w 868376"/>
                <a:gd name="connsiteY12" fmla="*/ 947536 h 1015504"/>
                <a:gd name="connsiteX13" fmla="*/ 619009 w 868376"/>
                <a:gd name="connsiteY13" fmla="*/ 1009135 h 1015504"/>
                <a:gd name="connsiteX14" fmla="*/ 862006 w 868376"/>
                <a:gd name="connsiteY14" fmla="*/ 1009135 h 1015504"/>
                <a:gd name="connsiteX15" fmla="*/ 811914 w 868376"/>
                <a:gd name="connsiteY15" fmla="*/ 978336 h 1015504"/>
                <a:gd name="connsiteX16" fmla="*/ 775522 w 868376"/>
                <a:gd name="connsiteY16" fmla="*/ 948421 h 1015504"/>
                <a:gd name="connsiteX17" fmla="*/ 750947 w 868376"/>
                <a:gd name="connsiteY17" fmla="*/ 920277 h 1015504"/>
                <a:gd name="connsiteX18" fmla="*/ 727241 w 868376"/>
                <a:gd name="connsiteY18" fmla="*/ 880271 h 1015504"/>
                <a:gd name="connsiteX19" fmla="*/ 693604 w 868376"/>
                <a:gd name="connsiteY19" fmla="*/ 841157 h 1015504"/>
                <a:gd name="connsiteX20" fmla="*/ 659823 w 868376"/>
                <a:gd name="connsiteY20" fmla="*/ 823983 h 1015504"/>
                <a:gd name="connsiteX21" fmla="*/ 624301 w 868376"/>
                <a:gd name="connsiteY21" fmla="*/ 823098 h 1015504"/>
                <a:gd name="connsiteX22" fmla="*/ 585227 w 868376"/>
                <a:gd name="connsiteY22" fmla="*/ 835672 h 1015504"/>
                <a:gd name="connsiteX23" fmla="*/ 571598 w 868376"/>
                <a:gd name="connsiteY23" fmla="*/ 795839 h 1015504"/>
                <a:gd name="connsiteX24" fmla="*/ 556012 w 868376"/>
                <a:gd name="connsiteY24" fmla="*/ 754070 h 1015504"/>
                <a:gd name="connsiteX25" fmla="*/ 535134 w 868376"/>
                <a:gd name="connsiteY25" fmla="*/ 725745 h 1015504"/>
                <a:gd name="connsiteX26" fmla="*/ 498743 w 868376"/>
                <a:gd name="connsiteY26" fmla="*/ 700438 h 1015504"/>
                <a:gd name="connsiteX27" fmla="*/ 457857 w 868376"/>
                <a:gd name="connsiteY27" fmla="*/ 681320 h 1015504"/>
                <a:gd name="connsiteX28" fmla="*/ 434151 w 868376"/>
                <a:gd name="connsiteY28" fmla="*/ 645036 h 1015504"/>
                <a:gd name="connsiteX29" fmla="*/ 424074 w 868376"/>
                <a:gd name="connsiteY29" fmla="*/ 608751 h 1015504"/>
                <a:gd name="connsiteX30" fmla="*/ 406749 w 868376"/>
                <a:gd name="connsiteY30" fmla="*/ 562374 h 1015504"/>
                <a:gd name="connsiteX31" fmla="*/ 383261 w 868376"/>
                <a:gd name="connsiteY31" fmla="*/ 526975 h 1015504"/>
                <a:gd name="connsiteX32" fmla="*/ 361295 w 868376"/>
                <a:gd name="connsiteY32" fmla="*/ 486083 h 1015504"/>
                <a:gd name="connsiteX33" fmla="*/ 348609 w 868376"/>
                <a:gd name="connsiteY33" fmla="*/ 428911 h 1015504"/>
                <a:gd name="connsiteX34" fmla="*/ 324904 w 868376"/>
                <a:gd name="connsiteY34" fmla="*/ 380749 h 1015504"/>
                <a:gd name="connsiteX35" fmla="*/ 295907 w 868376"/>
                <a:gd name="connsiteY35" fmla="*/ 346213 h 1015504"/>
                <a:gd name="connsiteX36" fmla="*/ 253063 w 868376"/>
                <a:gd name="connsiteY36" fmla="*/ 308050 h 1015504"/>
                <a:gd name="connsiteX37" fmla="*/ 207465 w 868376"/>
                <a:gd name="connsiteY37" fmla="*/ 280769 h 1015504"/>
                <a:gd name="connsiteX38" fmla="*/ 140264 w 868376"/>
                <a:gd name="connsiteY38" fmla="*/ 189931 h 1015504"/>
                <a:gd name="connsiteX39" fmla="*/ 188327 w 868376"/>
                <a:gd name="connsiteY39" fmla="*/ 224467 h 1015504"/>
                <a:gd name="connsiteX40" fmla="*/ 329471 w 868376"/>
                <a:gd name="connsiteY40" fmla="*/ 264445 h 1015504"/>
                <a:gd name="connsiteX41" fmla="*/ 289528 w 868376"/>
                <a:gd name="connsiteY41" fmla="*/ 222726 h 1015504"/>
                <a:gd name="connsiteX42" fmla="*/ 248496 w 868376"/>
                <a:gd name="connsiteY42" fmla="*/ 164465 h 1015504"/>
                <a:gd name="connsiteX43" fmla="*/ 196663 w 868376"/>
                <a:gd name="connsiteY43" fmla="*/ 111863 h 1015504"/>
                <a:gd name="connsiteX44" fmla="*/ 137437 w 868376"/>
                <a:gd name="connsiteY44" fmla="*/ 75441 h 1015504"/>
                <a:gd name="connsiteX45" fmla="*/ 57332 w 868376"/>
                <a:gd name="connsiteY45" fmla="*/ 39163 h 1015504"/>
                <a:gd name="connsiteX46" fmla="*/ 6369 w 868376"/>
                <a:gd name="connsiteY46" fmla="*/ 6369 h 101550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  <a:cxn ang="14">
                  <a:pos x="connsiteX14" y="connsiteY14"/>
                </a:cxn>
                <a:cxn ang="15">
                  <a:pos x="connsiteX15" y="connsiteY15"/>
                </a:cxn>
                <a:cxn ang="16">
                  <a:pos x="connsiteX16" y="connsiteY16"/>
                </a:cxn>
                <a:cxn ang="17">
                  <a:pos x="connsiteX17" y="connsiteY17"/>
                </a:cxn>
                <a:cxn ang="18">
                  <a:pos x="connsiteX18" y="connsiteY18"/>
                </a:cxn>
                <a:cxn ang="19">
                  <a:pos x="connsiteX19" y="connsiteY19"/>
                </a:cxn>
                <a:cxn ang="20">
                  <a:pos x="connsiteX20" y="connsiteY20"/>
                </a:cxn>
                <a:cxn ang="21">
                  <a:pos x="connsiteX21" y="connsiteY21"/>
                </a:cxn>
                <a:cxn ang="22">
                  <a:pos x="connsiteX22" y="connsiteY22"/>
                </a:cxn>
                <a:cxn ang="23">
                  <a:pos x="connsiteX23" y="connsiteY23"/>
                </a:cxn>
                <a:cxn ang="24">
                  <a:pos x="connsiteX24" y="connsiteY24"/>
                </a:cxn>
                <a:cxn ang="25">
                  <a:pos x="connsiteX25" y="connsiteY25"/>
                </a:cxn>
                <a:cxn ang="26">
                  <a:pos x="connsiteX26" y="connsiteY26"/>
                </a:cxn>
                <a:cxn ang="27">
                  <a:pos x="connsiteX27" y="connsiteY27"/>
                </a:cxn>
                <a:cxn ang="28">
                  <a:pos x="connsiteX28" y="connsiteY28"/>
                </a:cxn>
                <a:cxn ang="29">
                  <a:pos x="connsiteX29" y="connsiteY29"/>
                </a:cxn>
                <a:cxn ang="30">
                  <a:pos x="connsiteX30" y="connsiteY30"/>
                </a:cxn>
                <a:cxn ang="31">
                  <a:pos x="connsiteX31" y="connsiteY31"/>
                </a:cxn>
                <a:cxn ang="32">
                  <a:pos x="connsiteX32" y="connsiteY32"/>
                </a:cxn>
                <a:cxn ang="33">
                  <a:pos x="connsiteX33" y="connsiteY33"/>
                </a:cxn>
                <a:cxn ang="34">
                  <a:pos x="connsiteX34" y="connsiteY34"/>
                </a:cxn>
                <a:cxn ang="35">
                  <a:pos x="connsiteX35" y="connsiteY35"/>
                </a:cxn>
                <a:cxn ang="36">
                  <a:pos x="connsiteX36" y="connsiteY36"/>
                </a:cxn>
                <a:cxn ang="37">
                  <a:pos x="connsiteX37" y="connsiteY37"/>
                </a:cxn>
                <a:cxn ang="38">
                  <a:pos x="connsiteX38" y="connsiteY38"/>
                </a:cxn>
                <a:cxn ang="39">
                  <a:pos x="connsiteX39" y="connsiteY39"/>
                </a:cxn>
                <a:cxn ang="40">
                  <a:pos x="connsiteX40" y="connsiteY40"/>
                </a:cxn>
                <a:cxn ang="41">
                  <a:pos x="connsiteX41" y="connsiteY41"/>
                </a:cxn>
                <a:cxn ang="42">
                  <a:pos x="connsiteX42" y="connsiteY42"/>
                </a:cxn>
                <a:cxn ang="43">
                  <a:pos x="connsiteX43" y="connsiteY43"/>
                </a:cxn>
                <a:cxn ang="44">
                  <a:pos x="connsiteX44" y="connsiteY44"/>
                </a:cxn>
                <a:cxn ang="45">
                  <a:pos x="connsiteX45" y="connsiteY45"/>
                </a:cxn>
                <a:cxn ang="46">
                  <a:pos x="connsiteX46" y="connsiteY46"/>
                </a:cxn>
              </a:cxnLst>
              <a:rect l="l" t="t" r="r" b="b"/>
              <a:pathLst>
                <a:path w="868376" h="1015504">
                  <a:moveTo>
                    <a:pt x="6369" y="6369"/>
                  </a:moveTo>
                  <a:lnTo>
                    <a:pt x="99232" y="83784"/>
                  </a:lnTo>
                  <a:lnTo>
                    <a:pt x="115689" y="139143"/>
                  </a:lnTo>
                  <a:lnTo>
                    <a:pt x="219281" y="486083"/>
                  </a:lnTo>
                  <a:lnTo>
                    <a:pt x="256616" y="575115"/>
                  </a:lnTo>
                  <a:lnTo>
                    <a:pt x="284888" y="619547"/>
                  </a:lnTo>
                  <a:lnTo>
                    <a:pt x="323962" y="665039"/>
                  </a:lnTo>
                  <a:lnTo>
                    <a:pt x="368545" y="714949"/>
                  </a:lnTo>
                  <a:lnTo>
                    <a:pt x="390511" y="797610"/>
                  </a:lnTo>
                  <a:lnTo>
                    <a:pt x="414215" y="853898"/>
                  </a:lnTo>
                  <a:lnTo>
                    <a:pt x="480474" y="863816"/>
                  </a:lnTo>
                  <a:lnTo>
                    <a:pt x="541514" y="908415"/>
                  </a:lnTo>
                  <a:lnTo>
                    <a:pt x="579718" y="947536"/>
                  </a:lnTo>
                  <a:lnTo>
                    <a:pt x="619009" y="1009135"/>
                  </a:lnTo>
                  <a:lnTo>
                    <a:pt x="862006" y="1009135"/>
                  </a:lnTo>
                  <a:lnTo>
                    <a:pt x="811914" y="978336"/>
                  </a:lnTo>
                  <a:lnTo>
                    <a:pt x="775522" y="948421"/>
                  </a:lnTo>
                  <a:lnTo>
                    <a:pt x="750947" y="920277"/>
                  </a:lnTo>
                  <a:lnTo>
                    <a:pt x="727241" y="880271"/>
                  </a:lnTo>
                  <a:lnTo>
                    <a:pt x="693604" y="841157"/>
                  </a:lnTo>
                  <a:lnTo>
                    <a:pt x="659823" y="823983"/>
                  </a:lnTo>
                  <a:lnTo>
                    <a:pt x="624301" y="823098"/>
                  </a:lnTo>
                  <a:lnTo>
                    <a:pt x="585227" y="835672"/>
                  </a:lnTo>
                  <a:lnTo>
                    <a:pt x="571598" y="795839"/>
                  </a:lnTo>
                  <a:lnTo>
                    <a:pt x="556012" y="754070"/>
                  </a:lnTo>
                  <a:lnTo>
                    <a:pt x="535134" y="725745"/>
                  </a:lnTo>
                  <a:lnTo>
                    <a:pt x="498743" y="700438"/>
                  </a:lnTo>
                  <a:lnTo>
                    <a:pt x="457857" y="681320"/>
                  </a:lnTo>
                  <a:lnTo>
                    <a:pt x="434151" y="645036"/>
                  </a:lnTo>
                  <a:lnTo>
                    <a:pt x="424074" y="608751"/>
                  </a:lnTo>
                  <a:lnTo>
                    <a:pt x="406749" y="562374"/>
                  </a:lnTo>
                  <a:lnTo>
                    <a:pt x="383261" y="526975"/>
                  </a:lnTo>
                  <a:lnTo>
                    <a:pt x="361295" y="486083"/>
                  </a:lnTo>
                  <a:lnTo>
                    <a:pt x="348609" y="428911"/>
                  </a:lnTo>
                  <a:lnTo>
                    <a:pt x="324904" y="380749"/>
                  </a:lnTo>
                  <a:lnTo>
                    <a:pt x="295907" y="346213"/>
                  </a:lnTo>
                  <a:lnTo>
                    <a:pt x="253063" y="308050"/>
                  </a:lnTo>
                  <a:lnTo>
                    <a:pt x="207465" y="280769"/>
                  </a:lnTo>
                  <a:lnTo>
                    <a:pt x="140264" y="189931"/>
                  </a:lnTo>
                  <a:lnTo>
                    <a:pt x="188327" y="224467"/>
                  </a:lnTo>
                  <a:lnTo>
                    <a:pt x="329471" y="264445"/>
                  </a:lnTo>
                  <a:lnTo>
                    <a:pt x="289528" y="222726"/>
                  </a:lnTo>
                  <a:lnTo>
                    <a:pt x="248496" y="164465"/>
                  </a:lnTo>
                  <a:lnTo>
                    <a:pt x="196663" y="111863"/>
                  </a:lnTo>
                  <a:lnTo>
                    <a:pt x="137437" y="75441"/>
                  </a:lnTo>
                  <a:lnTo>
                    <a:pt x="57332" y="39163"/>
                  </a:lnTo>
                  <a:lnTo>
                    <a:pt x="6369" y="6369"/>
                  </a:lnTo>
                </a:path>
              </a:pathLst>
            </a:custGeom>
            <a:solidFill>
              <a:srgbClr val="4080FF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7" name="Freeform 3"/>
            <p:cNvSpPr/>
            <p:nvPr/>
          </p:nvSpPr>
          <p:spPr>
            <a:xfrm>
              <a:off x="7884510" y="2309686"/>
              <a:ext cx="80970" cy="123756"/>
            </a:xfrm>
            <a:custGeom>
              <a:avLst/>
              <a:gdLst>
                <a:gd name="connsiteX0" fmla="*/ 6369 w 80085"/>
                <a:gd name="connsiteY0" fmla="*/ 6369 h 121787"/>
                <a:gd name="connsiteX1" fmla="*/ 34641 w 80085"/>
                <a:gd name="connsiteY1" fmla="*/ 22694 h 121787"/>
                <a:gd name="connsiteX2" fmla="*/ 57477 w 80085"/>
                <a:gd name="connsiteY2" fmla="*/ 36334 h 121787"/>
                <a:gd name="connsiteX3" fmla="*/ 73715 w 80085"/>
                <a:gd name="connsiteY3" fmla="*/ 64412 h 121787"/>
                <a:gd name="connsiteX4" fmla="*/ 48270 w 80085"/>
                <a:gd name="connsiteY4" fmla="*/ 70797 h 121787"/>
                <a:gd name="connsiteX5" fmla="*/ 42760 w 80085"/>
                <a:gd name="connsiteY5" fmla="*/ 115418 h 121787"/>
                <a:gd name="connsiteX6" fmla="*/ 41020 w 80085"/>
                <a:gd name="connsiteY6" fmla="*/ 100907 h 121787"/>
                <a:gd name="connsiteX7" fmla="*/ 29132 w 80085"/>
                <a:gd name="connsiteY7" fmla="*/ 67242 h 121787"/>
                <a:gd name="connsiteX8" fmla="*/ 20142 w 80085"/>
                <a:gd name="connsiteY8" fmla="*/ 59116 h 121787"/>
                <a:gd name="connsiteX9" fmla="*/ 6369 w 80085"/>
                <a:gd name="connsiteY9" fmla="*/ 6369 h 12178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</a:cxnLst>
              <a:rect l="l" t="t" r="r" b="b"/>
              <a:pathLst>
                <a:path w="80085" h="121787">
                  <a:moveTo>
                    <a:pt x="6369" y="6369"/>
                  </a:moveTo>
                  <a:lnTo>
                    <a:pt x="34641" y="22694"/>
                  </a:lnTo>
                  <a:lnTo>
                    <a:pt x="57477" y="36334"/>
                  </a:lnTo>
                  <a:lnTo>
                    <a:pt x="73715" y="64412"/>
                  </a:lnTo>
                  <a:lnTo>
                    <a:pt x="48270" y="70797"/>
                  </a:lnTo>
                  <a:lnTo>
                    <a:pt x="42760" y="115418"/>
                  </a:lnTo>
                  <a:lnTo>
                    <a:pt x="41020" y="100907"/>
                  </a:lnTo>
                  <a:lnTo>
                    <a:pt x="29132" y="67242"/>
                  </a:lnTo>
                  <a:lnTo>
                    <a:pt x="20142" y="59116"/>
                  </a:lnTo>
                  <a:lnTo>
                    <a:pt x="6369" y="6369"/>
                  </a:lnTo>
                </a:path>
              </a:pathLst>
            </a:custGeom>
            <a:solidFill>
              <a:srgbClr val="0020A0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8" name="Freeform 3"/>
            <p:cNvSpPr/>
            <p:nvPr/>
          </p:nvSpPr>
          <p:spPr>
            <a:xfrm>
              <a:off x="7116087" y="1384688"/>
              <a:ext cx="984343" cy="1104286"/>
            </a:xfrm>
            <a:custGeom>
              <a:avLst/>
              <a:gdLst>
                <a:gd name="connsiteX0" fmla="*/ 111948 w 984706"/>
                <a:gd name="connsiteY0" fmla="*/ 655802 h 1081028"/>
                <a:gd name="connsiteX1" fmla="*/ 140068 w 984706"/>
                <a:gd name="connsiteY1" fmla="*/ 746641 h 1081028"/>
                <a:gd name="connsiteX2" fmla="*/ 188348 w 984706"/>
                <a:gd name="connsiteY2" fmla="*/ 813898 h 1081028"/>
                <a:gd name="connsiteX3" fmla="*/ 272180 w 984706"/>
                <a:gd name="connsiteY3" fmla="*/ 866645 h 1081028"/>
                <a:gd name="connsiteX4" fmla="*/ 357599 w 984706"/>
                <a:gd name="connsiteY4" fmla="*/ 889282 h 1081028"/>
                <a:gd name="connsiteX5" fmla="*/ 363079 w 984706"/>
                <a:gd name="connsiteY5" fmla="*/ 916563 h 1081028"/>
                <a:gd name="connsiteX6" fmla="*/ 811747 w 984706"/>
                <a:gd name="connsiteY6" fmla="*/ 1074659 h 1081028"/>
                <a:gd name="connsiteX7" fmla="*/ 789999 w 984706"/>
                <a:gd name="connsiteY7" fmla="*/ 983820 h 1081028"/>
                <a:gd name="connsiteX8" fmla="*/ 759044 w 984706"/>
                <a:gd name="connsiteY8" fmla="*/ 900310 h 1081028"/>
                <a:gd name="connsiteX9" fmla="*/ 730772 w 984706"/>
                <a:gd name="connsiteY9" fmla="*/ 855690 h 1081028"/>
                <a:gd name="connsiteX10" fmla="*/ 725262 w 984706"/>
                <a:gd name="connsiteY10" fmla="*/ 800258 h 1081028"/>
                <a:gd name="connsiteX11" fmla="*/ 739978 w 984706"/>
                <a:gd name="connsiteY11" fmla="*/ 711234 h 1081028"/>
                <a:gd name="connsiteX12" fmla="*/ 762596 w 984706"/>
                <a:gd name="connsiteY12" fmla="*/ 655802 h 1081028"/>
                <a:gd name="connsiteX13" fmla="*/ 792681 w 984706"/>
                <a:gd name="connsiteY13" fmla="*/ 611399 h 1081028"/>
                <a:gd name="connsiteX14" fmla="*/ 842702 w 984706"/>
                <a:gd name="connsiteY14" fmla="*/ 583248 h 1081028"/>
                <a:gd name="connsiteX15" fmla="*/ 884602 w 984706"/>
                <a:gd name="connsiteY15" fmla="*/ 541457 h 1081028"/>
                <a:gd name="connsiteX16" fmla="*/ 924619 w 984706"/>
                <a:gd name="connsiteY16" fmla="*/ 479713 h 1081028"/>
                <a:gd name="connsiteX17" fmla="*/ 947381 w 984706"/>
                <a:gd name="connsiteY17" fmla="*/ 429651 h 1081028"/>
                <a:gd name="connsiteX18" fmla="*/ 975727 w 984706"/>
                <a:gd name="connsiteY18" fmla="*/ 352453 h 1081028"/>
                <a:gd name="connsiteX19" fmla="*/ 978336 w 984706"/>
                <a:gd name="connsiteY19" fmla="*/ 271700 h 1081028"/>
                <a:gd name="connsiteX20" fmla="*/ 942815 w 984706"/>
                <a:gd name="connsiteY20" fmla="*/ 210827 h 1081028"/>
                <a:gd name="connsiteX21" fmla="*/ 884602 w 984706"/>
                <a:gd name="connsiteY21" fmla="*/ 156339 h 1081028"/>
                <a:gd name="connsiteX22" fmla="*/ 803627 w 984706"/>
                <a:gd name="connsiteY22" fmla="*/ 97207 h 1081028"/>
                <a:gd name="connsiteX23" fmla="*/ 725262 w 984706"/>
                <a:gd name="connsiteY23" fmla="*/ 58245 h 1081028"/>
                <a:gd name="connsiteX24" fmla="*/ 636168 w 984706"/>
                <a:gd name="connsiteY24" fmla="*/ 32779 h 1081028"/>
                <a:gd name="connsiteX25" fmla="*/ 560630 w 984706"/>
                <a:gd name="connsiteY25" fmla="*/ 16526 h 1081028"/>
                <a:gd name="connsiteX26" fmla="*/ 479655 w 984706"/>
                <a:gd name="connsiteY26" fmla="*/ 6369 h 1081028"/>
                <a:gd name="connsiteX27" fmla="*/ 398608 w 984706"/>
                <a:gd name="connsiteY27" fmla="*/ 8328 h 1081028"/>
                <a:gd name="connsiteX28" fmla="*/ 323114 w 984706"/>
                <a:gd name="connsiteY28" fmla="*/ 22839 h 1081028"/>
                <a:gd name="connsiteX29" fmla="*/ 257500 w 984706"/>
                <a:gd name="connsiteY29" fmla="*/ 44605 h 1081028"/>
                <a:gd name="connsiteX30" fmla="*/ 201970 w 984706"/>
                <a:gd name="connsiteY30" fmla="*/ 77400 h 1081028"/>
                <a:gd name="connsiteX31" fmla="*/ 137415 w 984706"/>
                <a:gd name="connsiteY31" fmla="*/ 119191 h 1081028"/>
                <a:gd name="connsiteX32" fmla="*/ 78174 w 984706"/>
                <a:gd name="connsiteY32" fmla="*/ 172591 h 1081028"/>
                <a:gd name="connsiteX33" fmla="*/ 22644 w 984706"/>
                <a:gd name="connsiteY33" fmla="*/ 245363 h 1081028"/>
                <a:gd name="connsiteX34" fmla="*/ 6369 w 984706"/>
                <a:gd name="connsiteY34" fmla="*/ 311532 h 1081028"/>
                <a:gd name="connsiteX35" fmla="*/ 11857 w 984706"/>
                <a:gd name="connsiteY35" fmla="*/ 387859 h 1081028"/>
                <a:gd name="connsiteX36" fmla="*/ 39970 w 984706"/>
                <a:gd name="connsiteY36" fmla="*/ 448732 h 1081028"/>
                <a:gd name="connsiteX37" fmla="*/ 73752 w 984706"/>
                <a:gd name="connsiteY37" fmla="*/ 488710 h 1081028"/>
                <a:gd name="connsiteX38" fmla="*/ 95507 w 984706"/>
                <a:gd name="connsiteY38" fmla="*/ 550526 h 1081028"/>
                <a:gd name="connsiteX39" fmla="*/ 111948 w 984706"/>
                <a:gd name="connsiteY39" fmla="*/ 655802 h 108102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  <a:cxn ang="14">
                  <a:pos x="connsiteX14" y="connsiteY14"/>
                </a:cxn>
                <a:cxn ang="15">
                  <a:pos x="connsiteX15" y="connsiteY15"/>
                </a:cxn>
                <a:cxn ang="16">
                  <a:pos x="connsiteX16" y="connsiteY16"/>
                </a:cxn>
                <a:cxn ang="17">
                  <a:pos x="connsiteX17" y="connsiteY17"/>
                </a:cxn>
                <a:cxn ang="18">
                  <a:pos x="connsiteX18" y="connsiteY18"/>
                </a:cxn>
                <a:cxn ang="19">
                  <a:pos x="connsiteX19" y="connsiteY19"/>
                </a:cxn>
                <a:cxn ang="20">
                  <a:pos x="connsiteX20" y="connsiteY20"/>
                </a:cxn>
                <a:cxn ang="21">
                  <a:pos x="connsiteX21" y="connsiteY21"/>
                </a:cxn>
                <a:cxn ang="22">
                  <a:pos x="connsiteX22" y="connsiteY22"/>
                </a:cxn>
                <a:cxn ang="23">
                  <a:pos x="connsiteX23" y="connsiteY23"/>
                </a:cxn>
                <a:cxn ang="24">
                  <a:pos x="connsiteX24" y="connsiteY24"/>
                </a:cxn>
                <a:cxn ang="25">
                  <a:pos x="connsiteX25" y="connsiteY25"/>
                </a:cxn>
                <a:cxn ang="26">
                  <a:pos x="connsiteX26" y="connsiteY26"/>
                </a:cxn>
                <a:cxn ang="27">
                  <a:pos x="connsiteX27" y="connsiteY27"/>
                </a:cxn>
                <a:cxn ang="28">
                  <a:pos x="connsiteX28" y="connsiteY28"/>
                </a:cxn>
                <a:cxn ang="29">
                  <a:pos x="connsiteX29" y="connsiteY29"/>
                </a:cxn>
                <a:cxn ang="30">
                  <a:pos x="connsiteX30" y="connsiteY30"/>
                </a:cxn>
                <a:cxn ang="31">
                  <a:pos x="connsiteX31" y="connsiteY31"/>
                </a:cxn>
                <a:cxn ang="32">
                  <a:pos x="connsiteX32" y="connsiteY32"/>
                </a:cxn>
                <a:cxn ang="33">
                  <a:pos x="connsiteX33" y="connsiteY33"/>
                </a:cxn>
                <a:cxn ang="34">
                  <a:pos x="connsiteX34" y="connsiteY34"/>
                </a:cxn>
                <a:cxn ang="35">
                  <a:pos x="connsiteX35" y="connsiteY35"/>
                </a:cxn>
                <a:cxn ang="36">
                  <a:pos x="connsiteX36" y="connsiteY36"/>
                </a:cxn>
                <a:cxn ang="37">
                  <a:pos x="connsiteX37" y="connsiteY37"/>
                </a:cxn>
                <a:cxn ang="38">
                  <a:pos x="connsiteX38" y="connsiteY38"/>
                </a:cxn>
                <a:cxn ang="39">
                  <a:pos x="connsiteX39" y="connsiteY39"/>
                </a:cxn>
              </a:cxnLst>
              <a:rect l="l" t="t" r="r" b="b"/>
              <a:pathLst>
                <a:path w="984706" h="1081028">
                  <a:moveTo>
                    <a:pt x="111948" y="655802"/>
                  </a:moveTo>
                  <a:lnTo>
                    <a:pt x="140068" y="746641"/>
                  </a:lnTo>
                  <a:lnTo>
                    <a:pt x="188348" y="813898"/>
                  </a:lnTo>
                  <a:lnTo>
                    <a:pt x="272180" y="866645"/>
                  </a:lnTo>
                  <a:lnTo>
                    <a:pt x="357599" y="889282"/>
                  </a:lnTo>
                  <a:lnTo>
                    <a:pt x="363079" y="916563"/>
                  </a:lnTo>
                  <a:lnTo>
                    <a:pt x="811747" y="1074659"/>
                  </a:lnTo>
                  <a:lnTo>
                    <a:pt x="789999" y="983820"/>
                  </a:lnTo>
                  <a:lnTo>
                    <a:pt x="759044" y="900310"/>
                  </a:lnTo>
                  <a:lnTo>
                    <a:pt x="730772" y="855690"/>
                  </a:lnTo>
                  <a:lnTo>
                    <a:pt x="725262" y="800258"/>
                  </a:lnTo>
                  <a:lnTo>
                    <a:pt x="739978" y="711234"/>
                  </a:lnTo>
                  <a:lnTo>
                    <a:pt x="762596" y="655802"/>
                  </a:lnTo>
                  <a:lnTo>
                    <a:pt x="792681" y="611399"/>
                  </a:lnTo>
                  <a:lnTo>
                    <a:pt x="842702" y="583248"/>
                  </a:lnTo>
                  <a:lnTo>
                    <a:pt x="884602" y="541457"/>
                  </a:lnTo>
                  <a:lnTo>
                    <a:pt x="924619" y="479713"/>
                  </a:lnTo>
                  <a:lnTo>
                    <a:pt x="947381" y="429651"/>
                  </a:lnTo>
                  <a:lnTo>
                    <a:pt x="975727" y="352453"/>
                  </a:lnTo>
                  <a:lnTo>
                    <a:pt x="978336" y="271700"/>
                  </a:lnTo>
                  <a:lnTo>
                    <a:pt x="942815" y="210827"/>
                  </a:lnTo>
                  <a:lnTo>
                    <a:pt x="884602" y="156339"/>
                  </a:lnTo>
                  <a:lnTo>
                    <a:pt x="803627" y="97207"/>
                  </a:lnTo>
                  <a:lnTo>
                    <a:pt x="725262" y="58245"/>
                  </a:lnTo>
                  <a:lnTo>
                    <a:pt x="636168" y="32779"/>
                  </a:lnTo>
                  <a:lnTo>
                    <a:pt x="560630" y="16526"/>
                  </a:lnTo>
                  <a:lnTo>
                    <a:pt x="479655" y="6369"/>
                  </a:lnTo>
                  <a:lnTo>
                    <a:pt x="398608" y="8328"/>
                  </a:lnTo>
                  <a:lnTo>
                    <a:pt x="323114" y="22839"/>
                  </a:lnTo>
                  <a:lnTo>
                    <a:pt x="257500" y="44605"/>
                  </a:lnTo>
                  <a:lnTo>
                    <a:pt x="201970" y="77400"/>
                  </a:lnTo>
                  <a:lnTo>
                    <a:pt x="137415" y="119191"/>
                  </a:lnTo>
                  <a:lnTo>
                    <a:pt x="78174" y="172591"/>
                  </a:lnTo>
                  <a:lnTo>
                    <a:pt x="22644" y="245363"/>
                  </a:lnTo>
                  <a:lnTo>
                    <a:pt x="6369" y="311532"/>
                  </a:lnTo>
                  <a:lnTo>
                    <a:pt x="11857" y="387859"/>
                  </a:lnTo>
                  <a:lnTo>
                    <a:pt x="39970" y="448732"/>
                  </a:lnTo>
                  <a:lnTo>
                    <a:pt x="73752" y="488710"/>
                  </a:lnTo>
                  <a:lnTo>
                    <a:pt x="95507" y="550526"/>
                  </a:lnTo>
                  <a:lnTo>
                    <a:pt x="111948" y="655802"/>
                  </a:lnTo>
                </a:path>
              </a:pathLst>
            </a:custGeom>
            <a:solidFill>
              <a:srgbClr val="E0A080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9" name="Freeform 3"/>
            <p:cNvSpPr/>
            <p:nvPr/>
          </p:nvSpPr>
          <p:spPr>
            <a:xfrm>
              <a:off x="7231985" y="1992362"/>
              <a:ext cx="309592" cy="211021"/>
            </a:xfrm>
            <a:custGeom>
              <a:avLst/>
              <a:gdLst>
                <a:gd name="connsiteX0" fmla="*/ 6369 w 308439"/>
                <a:gd name="connsiteY0" fmla="*/ 61800 h 206241"/>
                <a:gd name="connsiteX1" fmla="*/ 91788 w 308439"/>
                <a:gd name="connsiteY1" fmla="*/ 11883 h 206241"/>
                <a:gd name="connsiteX2" fmla="*/ 146433 w 308439"/>
                <a:gd name="connsiteY2" fmla="*/ 6369 h 206241"/>
                <a:gd name="connsiteX3" fmla="*/ 218412 w 308439"/>
                <a:gd name="connsiteY3" fmla="*/ 29223 h 206241"/>
                <a:gd name="connsiteX4" fmla="*/ 269346 w 308439"/>
                <a:gd name="connsiteY4" fmla="*/ 67242 h 206241"/>
                <a:gd name="connsiteX5" fmla="*/ 302069 w 308439"/>
                <a:gd name="connsiteY5" fmla="*/ 94522 h 206241"/>
                <a:gd name="connsiteX6" fmla="*/ 302069 w 308439"/>
                <a:gd name="connsiteY6" fmla="*/ 116289 h 206241"/>
                <a:gd name="connsiteX7" fmla="*/ 279248 w 308439"/>
                <a:gd name="connsiteY7" fmla="*/ 127317 h 206241"/>
                <a:gd name="connsiteX8" fmla="*/ 241051 w 308439"/>
                <a:gd name="connsiteY8" fmla="*/ 100036 h 206241"/>
                <a:gd name="connsiteX9" fmla="*/ 184637 w 308439"/>
                <a:gd name="connsiteY9" fmla="*/ 71885 h 206241"/>
                <a:gd name="connsiteX10" fmla="*/ 234687 w 308439"/>
                <a:gd name="connsiteY10" fmla="*/ 105478 h 206241"/>
                <a:gd name="connsiteX11" fmla="*/ 246532 w 308439"/>
                <a:gd name="connsiteY11" fmla="*/ 127317 h 206241"/>
                <a:gd name="connsiteX12" fmla="*/ 246532 w 308439"/>
                <a:gd name="connsiteY12" fmla="*/ 144440 h 206241"/>
                <a:gd name="connsiteX13" fmla="*/ 212931 w 308439"/>
                <a:gd name="connsiteY13" fmla="*/ 144440 h 206241"/>
                <a:gd name="connsiteX14" fmla="*/ 196483 w 308439"/>
                <a:gd name="connsiteY14" fmla="*/ 144440 h 206241"/>
                <a:gd name="connsiteX15" fmla="*/ 184637 w 308439"/>
                <a:gd name="connsiteY15" fmla="*/ 122673 h 206241"/>
                <a:gd name="connsiteX16" fmla="*/ 174735 w 308439"/>
                <a:gd name="connsiteY16" fmla="*/ 94522 h 206241"/>
                <a:gd name="connsiteX17" fmla="*/ 136357 w 308439"/>
                <a:gd name="connsiteY17" fmla="*/ 71885 h 206241"/>
                <a:gd name="connsiteX18" fmla="*/ 152806 w 308439"/>
                <a:gd name="connsiteY18" fmla="*/ 110992 h 206241"/>
                <a:gd name="connsiteX19" fmla="*/ 162882 w 308439"/>
                <a:gd name="connsiteY19" fmla="*/ 133629 h 206241"/>
                <a:gd name="connsiteX20" fmla="*/ 162882 w 308439"/>
                <a:gd name="connsiteY20" fmla="*/ 144440 h 206241"/>
                <a:gd name="connsiteX21" fmla="*/ 152806 w 308439"/>
                <a:gd name="connsiteY21" fmla="*/ 160909 h 206241"/>
                <a:gd name="connsiteX22" fmla="*/ 136357 w 308439"/>
                <a:gd name="connsiteY22" fmla="*/ 160909 h 206241"/>
                <a:gd name="connsiteX23" fmla="*/ 113717 w 308439"/>
                <a:gd name="connsiteY23" fmla="*/ 144440 h 206241"/>
                <a:gd name="connsiteX24" fmla="*/ 79943 w 308439"/>
                <a:gd name="connsiteY24" fmla="*/ 116289 h 206241"/>
                <a:gd name="connsiteX25" fmla="*/ 79943 w 308439"/>
                <a:gd name="connsiteY25" fmla="*/ 133629 h 206241"/>
                <a:gd name="connsiteX26" fmla="*/ 85423 w 308439"/>
                <a:gd name="connsiteY26" fmla="*/ 155395 h 206241"/>
                <a:gd name="connsiteX27" fmla="*/ 85423 w 308439"/>
                <a:gd name="connsiteY27" fmla="*/ 160909 h 206241"/>
                <a:gd name="connsiteX28" fmla="*/ 69148 w 308439"/>
                <a:gd name="connsiteY28" fmla="*/ 155395 h 206241"/>
                <a:gd name="connsiteX29" fmla="*/ 51823 w 308439"/>
                <a:gd name="connsiteY29" fmla="*/ 144440 h 206241"/>
                <a:gd name="connsiteX30" fmla="*/ 51823 w 308439"/>
                <a:gd name="connsiteY30" fmla="*/ 167294 h 206241"/>
                <a:gd name="connsiteX31" fmla="*/ 47219 w 308439"/>
                <a:gd name="connsiteY31" fmla="*/ 189061 h 206241"/>
                <a:gd name="connsiteX32" fmla="*/ 18040 w 308439"/>
                <a:gd name="connsiteY32" fmla="*/ 199871 h 206241"/>
                <a:gd name="connsiteX33" fmla="*/ 6369 w 308439"/>
                <a:gd name="connsiteY33" fmla="*/ 194575 h 206241"/>
                <a:gd name="connsiteX34" fmla="*/ 6369 w 308439"/>
                <a:gd name="connsiteY34" fmla="*/ 167294 h 206241"/>
                <a:gd name="connsiteX35" fmla="*/ 6369 w 308439"/>
                <a:gd name="connsiteY35" fmla="*/ 133629 h 206241"/>
                <a:gd name="connsiteX36" fmla="*/ 6369 w 308439"/>
                <a:gd name="connsiteY36" fmla="*/ 61800 h 20624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  <a:cxn ang="14">
                  <a:pos x="connsiteX14" y="connsiteY14"/>
                </a:cxn>
                <a:cxn ang="15">
                  <a:pos x="connsiteX15" y="connsiteY15"/>
                </a:cxn>
                <a:cxn ang="16">
                  <a:pos x="connsiteX16" y="connsiteY16"/>
                </a:cxn>
                <a:cxn ang="17">
                  <a:pos x="connsiteX17" y="connsiteY17"/>
                </a:cxn>
                <a:cxn ang="18">
                  <a:pos x="connsiteX18" y="connsiteY18"/>
                </a:cxn>
                <a:cxn ang="19">
                  <a:pos x="connsiteX19" y="connsiteY19"/>
                </a:cxn>
                <a:cxn ang="20">
                  <a:pos x="connsiteX20" y="connsiteY20"/>
                </a:cxn>
                <a:cxn ang="21">
                  <a:pos x="connsiteX21" y="connsiteY21"/>
                </a:cxn>
                <a:cxn ang="22">
                  <a:pos x="connsiteX22" y="connsiteY22"/>
                </a:cxn>
                <a:cxn ang="23">
                  <a:pos x="connsiteX23" y="connsiteY23"/>
                </a:cxn>
                <a:cxn ang="24">
                  <a:pos x="connsiteX24" y="connsiteY24"/>
                </a:cxn>
                <a:cxn ang="25">
                  <a:pos x="connsiteX25" y="connsiteY25"/>
                </a:cxn>
                <a:cxn ang="26">
                  <a:pos x="connsiteX26" y="connsiteY26"/>
                </a:cxn>
                <a:cxn ang="27">
                  <a:pos x="connsiteX27" y="connsiteY27"/>
                </a:cxn>
                <a:cxn ang="28">
                  <a:pos x="connsiteX28" y="connsiteY28"/>
                </a:cxn>
                <a:cxn ang="29">
                  <a:pos x="connsiteX29" y="connsiteY29"/>
                </a:cxn>
                <a:cxn ang="30">
                  <a:pos x="connsiteX30" y="connsiteY30"/>
                </a:cxn>
                <a:cxn ang="31">
                  <a:pos x="connsiteX31" y="connsiteY31"/>
                </a:cxn>
                <a:cxn ang="32">
                  <a:pos x="connsiteX32" y="connsiteY32"/>
                </a:cxn>
                <a:cxn ang="33">
                  <a:pos x="connsiteX33" y="connsiteY33"/>
                </a:cxn>
                <a:cxn ang="34">
                  <a:pos x="connsiteX34" y="connsiteY34"/>
                </a:cxn>
                <a:cxn ang="35">
                  <a:pos x="connsiteX35" y="connsiteY35"/>
                </a:cxn>
                <a:cxn ang="36">
                  <a:pos x="connsiteX36" y="connsiteY36"/>
                </a:cxn>
              </a:cxnLst>
              <a:rect l="l" t="t" r="r" b="b"/>
              <a:pathLst>
                <a:path w="308439" h="206241">
                  <a:moveTo>
                    <a:pt x="6369" y="61800"/>
                  </a:moveTo>
                  <a:lnTo>
                    <a:pt x="91788" y="11883"/>
                  </a:lnTo>
                  <a:lnTo>
                    <a:pt x="146433" y="6369"/>
                  </a:lnTo>
                  <a:lnTo>
                    <a:pt x="218412" y="29223"/>
                  </a:lnTo>
                  <a:lnTo>
                    <a:pt x="269346" y="67242"/>
                  </a:lnTo>
                  <a:lnTo>
                    <a:pt x="302069" y="94522"/>
                  </a:lnTo>
                  <a:lnTo>
                    <a:pt x="302069" y="116289"/>
                  </a:lnTo>
                  <a:lnTo>
                    <a:pt x="279248" y="127317"/>
                  </a:lnTo>
                  <a:lnTo>
                    <a:pt x="241051" y="100036"/>
                  </a:lnTo>
                  <a:lnTo>
                    <a:pt x="184637" y="71885"/>
                  </a:lnTo>
                  <a:lnTo>
                    <a:pt x="234687" y="105478"/>
                  </a:lnTo>
                  <a:lnTo>
                    <a:pt x="246532" y="127317"/>
                  </a:lnTo>
                  <a:lnTo>
                    <a:pt x="246532" y="144440"/>
                  </a:lnTo>
                  <a:lnTo>
                    <a:pt x="212931" y="144440"/>
                  </a:lnTo>
                  <a:lnTo>
                    <a:pt x="196483" y="144440"/>
                  </a:lnTo>
                  <a:lnTo>
                    <a:pt x="184637" y="122673"/>
                  </a:lnTo>
                  <a:lnTo>
                    <a:pt x="174735" y="94522"/>
                  </a:lnTo>
                  <a:lnTo>
                    <a:pt x="136357" y="71885"/>
                  </a:lnTo>
                  <a:lnTo>
                    <a:pt x="152806" y="110992"/>
                  </a:lnTo>
                  <a:lnTo>
                    <a:pt x="162882" y="133629"/>
                  </a:lnTo>
                  <a:lnTo>
                    <a:pt x="162882" y="144440"/>
                  </a:lnTo>
                  <a:lnTo>
                    <a:pt x="152806" y="160909"/>
                  </a:lnTo>
                  <a:lnTo>
                    <a:pt x="136357" y="160909"/>
                  </a:lnTo>
                  <a:lnTo>
                    <a:pt x="113717" y="144440"/>
                  </a:lnTo>
                  <a:lnTo>
                    <a:pt x="79943" y="116289"/>
                  </a:lnTo>
                  <a:lnTo>
                    <a:pt x="79943" y="133629"/>
                  </a:lnTo>
                  <a:lnTo>
                    <a:pt x="85423" y="155395"/>
                  </a:lnTo>
                  <a:lnTo>
                    <a:pt x="85423" y="160909"/>
                  </a:lnTo>
                  <a:lnTo>
                    <a:pt x="69148" y="155395"/>
                  </a:lnTo>
                  <a:lnTo>
                    <a:pt x="51823" y="144440"/>
                  </a:lnTo>
                  <a:lnTo>
                    <a:pt x="51823" y="167294"/>
                  </a:lnTo>
                  <a:lnTo>
                    <a:pt x="47219" y="189061"/>
                  </a:lnTo>
                  <a:lnTo>
                    <a:pt x="18040" y="199871"/>
                  </a:lnTo>
                  <a:lnTo>
                    <a:pt x="6369" y="194575"/>
                  </a:lnTo>
                  <a:lnTo>
                    <a:pt x="6369" y="167294"/>
                  </a:lnTo>
                  <a:lnTo>
                    <a:pt x="6369" y="133629"/>
                  </a:lnTo>
                  <a:lnTo>
                    <a:pt x="6369" y="61800"/>
                  </a:lnTo>
                </a:path>
              </a:pathLst>
            </a:custGeom>
            <a:solidFill>
              <a:srgbClr val="B07000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10" name="Freeform 3"/>
            <p:cNvSpPr/>
            <p:nvPr/>
          </p:nvSpPr>
          <p:spPr>
            <a:xfrm>
              <a:off x="7216109" y="1992362"/>
              <a:ext cx="308004" cy="211021"/>
            </a:xfrm>
            <a:custGeom>
              <a:avLst/>
              <a:gdLst>
                <a:gd name="connsiteX0" fmla="*/ 6369 w 308431"/>
                <a:gd name="connsiteY0" fmla="*/ 61800 h 206241"/>
                <a:gd name="connsiteX1" fmla="*/ 90903 w 308431"/>
                <a:gd name="connsiteY1" fmla="*/ 11883 h 206241"/>
                <a:gd name="connsiteX2" fmla="*/ 146433 w 308431"/>
                <a:gd name="connsiteY2" fmla="*/ 6369 h 206241"/>
                <a:gd name="connsiteX3" fmla="*/ 218412 w 308431"/>
                <a:gd name="connsiteY3" fmla="*/ 29223 h 206241"/>
                <a:gd name="connsiteX4" fmla="*/ 267577 w 308431"/>
                <a:gd name="connsiteY4" fmla="*/ 67242 h 206241"/>
                <a:gd name="connsiteX5" fmla="*/ 302062 w 308431"/>
                <a:gd name="connsiteY5" fmla="*/ 94522 h 206241"/>
                <a:gd name="connsiteX6" fmla="*/ 302062 w 308431"/>
                <a:gd name="connsiteY6" fmla="*/ 116289 h 206241"/>
                <a:gd name="connsiteX7" fmla="*/ 279429 w 308431"/>
                <a:gd name="connsiteY7" fmla="*/ 127317 h 206241"/>
                <a:gd name="connsiteX8" fmla="*/ 241233 w 308431"/>
                <a:gd name="connsiteY8" fmla="*/ 100036 h 206241"/>
                <a:gd name="connsiteX9" fmla="*/ 185695 w 308431"/>
                <a:gd name="connsiteY9" fmla="*/ 71885 h 206241"/>
                <a:gd name="connsiteX10" fmla="*/ 234860 w 308431"/>
                <a:gd name="connsiteY10" fmla="*/ 105478 h 206241"/>
                <a:gd name="connsiteX11" fmla="*/ 245647 w 308431"/>
                <a:gd name="connsiteY11" fmla="*/ 127317 h 206241"/>
                <a:gd name="connsiteX12" fmla="*/ 245647 w 308431"/>
                <a:gd name="connsiteY12" fmla="*/ 144440 h 206241"/>
                <a:gd name="connsiteX13" fmla="*/ 212931 w 308431"/>
                <a:gd name="connsiteY13" fmla="*/ 144440 h 206241"/>
                <a:gd name="connsiteX14" fmla="*/ 197548 w 308431"/>
                <a:gd name="connsiteY14" fmla="*/ 144440 h 206241"/>
                <a:gd name="connsiteX15" fmla="*/ 185695 w 308431"/>
                <a:gd name="connsiteY15" fmla="*/ 122673 h 206241"/>
                <a:gd name="connsiteX16" fmla="*/ 174735 w 308431"/>
                <a:gd name="connsiteY16" fmla="*/ 94522 h 206241"/>
                <a:gd name="connsiteX17" fmla="*/ 134762 w 308431"/>
                <a:gd name="connsiteY17" fmla="*/ 71885 h 206241"/>
                <a:gd name="connsiteX18" fmla="*/ 152806 w 308431"/>
                <a:gd name="connsiteY18" fmla="*/ 110992 h 206241"/>
                <a:gd name="connsiteX19" fmla="*/ 162882 w 308431"/>
                <a:gd name="connsiteY19" fmla="*/ 133629 h 206241"/>
                <a:gd name="connsiteX20" fmla="*/ 162882 w 308431"/>
                <a:gd name="connsiteY20" fmla="*/ 144440 h 206241"/>
                <a:gd name="connsiteX21" fmla="*/ 152806 w 308431"/>
                <a:gd name="connsiteY21" fmla="*/ 160909 h 206241"/>
                <a:gd name="connsiteX22" fmla="*/ 134762 w 308431"/>
                <a:gd name="connsiteY22" fmla="*/ 160909 h 206241"/>
                <a:gd name="connsiteX23" fmla="*/ 112833 w 308431"/>
                <a:gd name="connsiteY23" fmla="*/ 144440 h 206241"/>
                <a:gd name="connsiteX24" fmla="*/ 80116 w 308431"/>
                <a:gd name="connsiteY24" fmla="*/ 116289 h 206241"/>
                <a:gd name="connsiteX25" fmla="*/ 80116 w 308431"/>
                <a:gd name="connsiteY25" fmla="*/ 133629 h 206241"/>
                <a:gd name="connsiteX26" fmla="*/ 85597 w 308431"/>
                <a:gd name="connsiteY26" fmla="*/ 155395 h 206241"/>
                <a:gd name="connsiteX27" fmla="*/ 85597 w 308431"/>
                <a:gd name="connsiteY27" fmla="*/ 160909 h 206241"/>
                <a:gd name="connsiteX28" fmla="*/ 68271 w 308431"/>
                <a:gd name="connsiteY28" fmla="*/ 155395 h 206241"/>
                <a:gd name="connsiteX29" fmla="*/ 51823 w 308431"/>
                <a:gd name="connsiteY29" fmla="*/ 144440 h 206241"/>
                <a:gd name="connsiteX30" fmla="*/ 51823 w 308431"/>
                <a:gd name="connsiteY30" fmla="*/ 167294 h 206241"/>
                <a:gd name="connsiteX31" fmla="*/ 46342 w 308431"/>
                <a:gd name="connsiteY31" fmla="*/ 189061 h 206241"/>
                <a:gd name="connsiteX32" fmla="*/ 18222 w 308431"/>
                <a:gd name="connsiteY32" fmla="*/ 199871 h 206241"/>
                <a:gd name="connsiteX33" fmla="*/ 6369 w 308431"/>
                <a:gd name="connsiteY33" fmla="*/ 194575 h 206241"/>
                <a:gd name="connsiteX34" fmla="*/ 6369 w 308431"/>
                <a:gd name="connsiteY34" fmla="*/ 167294 h 206241"/>
                <a:gd name="connsiteX35" fmla="*/ 6369 w 308431"/>
                <a:gd name="connsiteY35" fmla="*/ 133629 h 206241"/>
                <a:gd name="connsiteX36" fmla="*/ 6369 w 308431"/>
                <a:gd name="connsiteY36" fmla="*/ 61800 h 20624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  <a:cxn ang="14">
                  <a:pos x="connsiteX14" y="connsiteY14"/>
                </a:cxn>
                <a:cxn ang="15">
                  <a:pos x="connsiteX15" y="connsiteY15"/>
                </a:cxn>
                <a:cxn ang="16">
                  <a:pos x="connsiteX16" y="connsiteY16"/>
                </a:cxn>
                <a:cxn ang="17">
                  <a:pos x="connsiteX17" y="connsiteY17"/>
                </a:cxn>
                <a:cxn ang="18">
                  <a:pos x="connsiteX18" y="connsiteY18"/>
                </a:cxn>
                <a:cxn ang="19">
                  <a:pos x="connsiteX19" y="connsiteY19"/>
                </a:cxn>
                <a:cxn ang="20">
                  <a:pos x="connsiteX20" y="connsiteY20"/>
                </a:cxn>
                <a:cxn ang="21">
                  <a:pos x="connsiteX21" y="connsiteY21"/>
                </a:cxn>
                <a:cxn ang="22">
                  <a:pos x="connsiteX22" y="connsiteY22"/>
                </a:cxn>
                <a:cxn ang="23">
                  <a:pos x="connsiteX23" y="connsiteY23"/>
                </a:cxn>
                <a:cxn ang="24">
                  <a:pos x="connsiteX24" y="connsiteY24"/>
                </a:cxn>
                <a:cxn ang="25">
                  <a:pos x="connsiteX25" y="connsiteY25"/>
                </a:cxn>
                <a:cxn ang="26">
                  <a:pos x="connsiteX26" y="connsiteY26"/>
                </a:cxn>
                <a:cxn ang="27">
                  <a:pos x="connsiteX27" y="connsiteY27"/>
                </a:cxn>
                <a:cxn ang="28">
                  <a:pos x="connsiteX28" y="connsiteY28"/>
                </a:cxn>
                <a:cxn ang="29">
                  <a:pos x="connsiteX29" y="connsiteY29"/>
                </a:cxn>
                <a:cxn ang="30">
                  <a:pos x="connsiteX30" y="connsiteY30"/>
                </a:cxn>
                <a:cxn ang="31">
                  <a:pos x="connsiteX31" y="connsiteY31"/>
                </a:cxn>
                <a:cxn ang="32">
                  <a:pos x="connsiteX32" y="connsiteY32"/>
                </a:cxn>
                <a:cxn ang="33">
                  <a:pos x="connsiteX33" y="connsiteY33"/>
                </a:cxn>
                <a:cxn ang="34">
                  <a:pos x="connsiteX34" y="connsiteY34"/>
                </a:cxn>
                <a:cxn ang="35">
                  <a:pos x="connsiteX35" y="connsiteY35"/>
                </a:cxn>
                <a:cxn ang="36">
                  <a:pos x="connsiteX36" y="connsiteY36"/>
                </a:cxn>
              </a:cxnLst>
              <a:rect l="l" t="t" r="r" b="b"/>
              <a:pathLst>
                <a:path w="308431" h="206241">
                  <a:moveTo>
                    <a:pt x="6369" y="61800"/>
                  </a:moveTo>
                  <a:lnTo>
                    <a:pt x="90903" y="11883"/>
                  </a:lnTo>
                  <a:lnTo>
                    <a:pt x="146433" y="6369"/>
                  </a:lnTo>
                  <a:lnTo>
                    <a:pt x="218412" y="29223"/>
                  </a:lnTo>
                  <a:lnTo>
                    <a:pt x="267577" y="67242"/>
                  </a:lnTo>
                  <a:lnTo>
                    <a:pt x="302062" y="94522"/>
                  </a:lnTo>
                  <a:lnTo>
                    <a:pt x="302062" y="116289"/>
                  </a:lnTo>
                  <a:lnTo>
                    <a:pt x="279429" y="127317"/>
                  </a:lnTo>
                  <a:lnTo>
                    <a:pt x="241233" y="100036"/>
                  </a:lnTo>
                  <a:lnTo>
                    <a:pt x="185695" y="71885"/>
                  </a:lnTo>
                  <a:lnTo>
                    <a:pt x="234860" y="105478"/>
                  </a:lnTo>
                  <a:lnTo>
                    <a:pt x="245647" y="127317"/>
                  </a:lnTo>
                  <a:lnTo>
                    <a:pt x="245647" y="144440"/>
                  </a:lnTo>
                  <a:lnTo>
                    <a:pt x="212931" y="144440"/>
                  </a:lnTo>
                  <a:lnTo>
                    <a:pt x="197548" y="144440"/>
                  </a:lnTo>
                  <a:lnTo>
                    <a:pt x="185695" y="122673"/>
                  </a:lnTo>
                  <a:lnTo>
                    <a:pt x="174735" y="94522"/>
                  </a:lnTo>
                  <a:lnTo>
                    <a:pt x="134762" y="71885"/>
                  </a:lnTo>
                  <a:lnTo>
                    <a:pt x="152806" y="110992"/>
                  </a:lnTo>
                  <a:lnTo>
                    <a:pt x="162882" y="133629"/>
                  </a:lnTo>
                  <a:lnTo>
                    <a:pt x="162882" y="144440"/>
                  </a:lnTo>
                  <a:lnTo>
                    <a:pt x="152806" y="160909"/>
                  </a:lnTo>
                  <a:lnTo>
                    <a:pt x="134762" y="160909"/>
                  </a:lnTo>
                  <a:lnTo>
                    <a:pt x="112833" y="144440"/>
                  </a:lnTo>
                  <a:lnTo>
                    <a:pt x="80116" y="116289"/>
                  </a:lnTo>
                  <a:lnTo>
                    <a:pt x="80116" y="133629"/>
                  </a:lnTo>
                  <a:lnTo>
                    <a:pt x="85597" y="155395"/>
                  </a:lnTo>
                  <a:lnTo>
                    <a:pt x="85597" y="160909"/>
                  </a:lnTo>
                  <a:lnTo>
                    <a:pt x="68271" y="155395"/>
                  </a:lnTo>
                  <a:lnTo>
                    <a:pt x="51823" y="144440"/>
                  </a:lnTo>
                  <a:lnTo>
                    <a:pt x="51823" y="167294"/>
                  </a:lnTo>
                  <a:lnTo>
                    <a:pt x="46342" y="189061"/>
                  </a:lnTo>
                  <a:lnTo>
                    <a:pt x="18222" y="199871"/>
                  </a:lnTo>
                  <a:lnTo>
                    <a:pt x="6369" y="194575"/>
                  </a:lnTo>
                  <a:lnTo>
                    <a:pt x="6369" y="167294"/>
                  </a:lnTo>
                  <a:lnTo>
                    <a:pt x="6369" y="133629"/>
                  </a:lnTo>
                  <a:lnTo>
                    <a:pt x="6369" y="61800"/>
                  </a:lnTo>
                </a:path>
              </a:pathLst>
            </a:custGeom>
            <a:solidFill>
              <a:srgbClr val="C08040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11" name="Freeform 3"/>
            <p:cNvSpPr/>
            <p:nvPr/>
          </p:nvSpPr>
          <p:spPr>
            <a:xfrm>
              <a:off x="7695579" y="1584602"/>
              <a:ext cx="423903" cy="330017"/>
            </a:xfrm>
            <a:custGeom>
              <a:avLst/>
              <a:gdLst>
                <a:gd name="connsiteX0" fmla="*/ 6369 w 424137"/>
                <a:gd name="connsiteY0" fmla="*/ 103592 h 323416"/>
                <a:gd name="connsiteX1" fmla="*/ 85604 w 424137"/>
                <a:gd name="connsiteY1" fmla="*/ 183401 h 323416"/>
                <a:gd name="connsiteX2" fmla="*/ 91113 w 424137"/>
                <a:gd name="connsiteY2" fmla="*/ 235278 h 323416"/>
                <a:gd name="connsiteX3" fmla="*/ 97493 w 424137"/>
                <a:gd name="connsiteY3" fmla="*/ 317047 h 323416"/>
                <a:gd name="connsiteX4" fmla="*/ 120111 w 424137"/>
                <a:gd name="connsiteY4" fmla="*/ 317047 h 323416"/>
                <a:gd name="connsiteX5" fmla="*/ 142946 w 424137"/>
                <a:gd name="connsiteY5" fmla="*/ 292451 h 323416"/>
                <a:gd name="connsiteX6" fmla="*/ 153023 w 424137"/>
                <a:gd name="connsiteY6" fmla="*/ 246088 h 323416"/>
                <a:gd name="connsiteX7" fmla="*/ 153023 w 424137"/>
                <a:gd name="connsiteY7" fmla="*/ 178105 h 323416"/>
                <a:gd name="connsiteX8" fmla="*/ 159329 w 424137"/>
                <a:gd name="connsiteY8" fmla="*/ 217067 h 323416"/>
                <a:gd name="connsiteX9" fmla="*/ 164694 w 424137"/>
                <a:gd name="connsiteY9" fmla="*/ 240719 h 323416"/>
                <a:gd name="connsiteX10" fmla="*/ 170131 w 424137"/>
                <a:gd name="connsiteY10" fmla="*/ 263429 h 323416"/>
                <a:gd name="connsiteX11" fmla="*/ 192967 w 424137"/>
                <a:gd name="connsiteY11" fmla="*/ 263429 h 323416"/>
                <a:gd name="connsiteX12" fmla="*/ 215802 w 424137"/>
                <a:gd name="connsiteY12" fmla="*/ 240719 h 323416"/>
                <a:gd name="connsiteX13" fmla="*/ 215802 w 424137"/>
                <a:gd name="connsiteY13" fmla="*/ 212641 h 323416"/>
                <a:gd name="connsiteX14" fmla="*/ 232910 w 424137"/>
                <a:gd name="connsiteY14" fmla="*/ 170849 h 323416"/>
                <a:gd name="connsiteX15" fmla="*/ 237550 w 424137"/>
                <a:gd name="connsiteY15" fmla="*/ 200742 h 323416"/>
                <a:gd name="connsiteX16" fmla="*/ 250236 w 424137"/>
                <a:gd name="connsiteY16" fmla="*/ 229764 h 323416"/>
                <a:gd name="connsiteX17" fmla="*/ 278581 w 424137"/>
                <a:gd name="connsiteY17" fmla="*/ 217067 h 323416"/>
                <a:gd name="connsiteX18" fmla="*/ 288440 w 424137"/>
                <a:gd name="connsiteY18" fmla="*/ 194357 h 323416"/>
                <a:gd name="connsiteX19" fmla="*/ 288440 w 424137"/>
                <a:gd name="connsiteY19" fmla="*/ 212641 h 323416"/>
                <a:gd name="connsiteX20" fmla="*/ 324034 w 424137"/>
                <a:gd name="connsiteY20" fmla="*/ 194357 h 323416"/>
                <a:gd name="connsiteX21" fmla="*/ 340490 w 424137"/>
                <a:gd name="connsiteY21" fmla="*/ 154380 h 323416"/>
                <a:gd name="connsiteX22" fmla="*/ 328601 w 424137"/>
                <a:gd name="connsiteY22" fmla="*/ 217067 h 323416"/>
                <a:gd name="connsiteX23" fmla="*/ 324034 w 424137"/>
                <a:gd name="connsiteY23" fmla="*/ 240719 h 323416"/>
                <a:gd name="connsiteX24" fmla="*/ 345927 w 424137"/>
                <a:gd name="connsiteY24" fmla="*/ 246088 h 323416"/>
                <a:gd name="connsiteX25" fmla="*/ 349479 w 424137"/>
                <a:gd name="connsiteY25" fmla="*/ 275255 h 323416"/>
                <a:gd name="connsiteX26" fmla="*/ 385001 w 424137"/>
                <a:gd name="connsiteY26" fmla="*/ 269814 h 323416"/>
                <a:gd name="connsiteX27" fmla="*/ 406749 w 424137"/>
                <a:gd name="connsiteY27" fmla="*/ 217067 h 323416"/>
                <a:gd name="connsiteX28" fmla="*/ 417768 w 424137"/>
                <a:gd name="connsiteY28" fmla="*/ 154380 h 323416"/>
                <a:gd name="connsiteX29" fmla="*/ 406749 w 424137"/>
                <a:gd name="connsiteY29" fmla="*/ 98948 h 323416"/>
                <a:gd name="connsiteX30" fmla="*/ 372315 w 424137"/>
                <a:gd name="connsiteY30" fmla="*/ 52804 h 323416"/>
                <a:gd name="connsiteX31" fmla="*/ 334111 w 424137"/>
                <a:gd name="connsiteY31" fmla="*/ 16309 h 323416"/>
                <a:gd name="connsiteX32" fmla="*/ 311275 w 424137"/>
                <a:gd name="connsiteY32" fmla="*/ 46419 h 323416"/>
                <a:gd name="connsiteX33" fmla="*/ 283003 w 424137"/>
                <a:gd name="connsiteY33" fmla="*/ 23564 h 323416"/>
                <a:gd name="connsiteX34" fmla="*/ 266692 w 424137"/>
                <a:gd name="connsiteY34" fmla="*/ 10795 h 323416"/>
                <a:gd name="connsiteX35" fmla="*/ 255746 w 424137"/>
                <a:gd name="connsiteY35" fmla="*/ 23564 h 323416"/>
                <a:gd name="connsiteX36" fmla="*/ 226531 w 424137"/>
                <a:gd name="connsiteY36" fmla="*/ 16309 h 323416"/>
                <a:gd name="connsiteX37" fmla="*/ 221094 w 424137"/>
                <a:gd name="connsiteY37" fmla="*/ 46419 h 323416"/>
                <a:gd name="connsiteX38" fmla="*/ 210292 w 424137"/>
                <a:gd name="connsiteY38" fmla="*/ 29078 h 323416"/>
                <a:gd name="connsiteX39" fmla="*/ 182020 w 424137"/>
                <a:gd name="connsiteY39" fmla="*/ 23564 h 323416"/>
                <a:gd name="connsiteX40" fmla="*/ 153023 w 424137"/>
                <a:gd name="connsiteY40" fmla="*/ 6369 h 323416"/>
                <a:gd name="connsiteX41" fmla="*/ 142946 w 424137"/>
                <a:gd name="connsiteY41" fmla="*/ 29078 h 323416"/>
                <a:gd name="connsiteX42" fmla="*/ 125548 w 424137"/>
                <a:gd name="connsiteY42" fmla="*/ 16309 h 323416"/>
                <a:gd name="connsiteX43" fmla="*/ 101915 w 424137"/>
                <a:gd name="connsiteY43" fmla="*/ 10795 h 323416"/>
                <a:gd name="connsiteX44" fmla="*/ 85604 w 424137"/>
                <a:gd name="connsiteY44" fmla="*/ 16309 h 323416"/>
                <a:gd name="connsiteX45" fmla="*/ 80095 w 424137"/>
                <a:gd name="connsiteY45" fmla="*/ 52804 h 323416"/>
                <a:gd name="connsiteX46" fmla="*/ 85604 w 424137"/>
                <a:gd name="connsiteY46" fmla="*/ 57229 h 323416"/>
                <a:gd name="connsiteX47" fmla="*/ 69148 w 424137"/>
                <a:gd name="connsiteY47" fmla="*/ 57229 h 323416"/>
                <a:gd name="connsiteX48" fmla="*/ 11008 w 424137"/>
                <a:gd name="connsiteY48" fmla="*/ 52804 h 323416"/>
                <a:gd name="connsiteX49" fmla="*/ 6369 w 424137"/>
                <a:gd name="connsiteY49" fmla="*/ 103592 h 32341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  <a:cxn ang="14">
                  <a:pos x="connsiteX14" y="connsiteY14"/>
                </a:cxn>
                <a:cxn ang="15">
                  <a:pos x="connsiteX15" y="connsiteY15"/>
                </a:cxn>
                <a:cxn ang="16">
                  <a:pos x="connsiteX16" y="connsiteY16"/>
                </a:cxn>
                <a:cxn ang="17">
                  <a:pos x="connsiteX17" y="connsiteY17"/>
                </a:cxn>
                <a:cxn ang="18">
                  <a:pos x="connsiteX18" y="connsiteY18"/>
                </a:cxn>
                <a:cxn ang="19">
                  <a:pos x="connsiteX19" y="connsiteY19"/>
                </a:cxn>
                <a:cxn ang="20">
                  <a:pos x="connsiteX20" y="connsiteY20"/>
                </a:cxn>
                <a:cxn ang="21">
                  <a:pos x="connsiteX21" y="connsiteY21"/>
                </a:cxn>
                <a:cxn ang="22">
                  <a:pos x="connsiteX22" y="connsiteY22"/>
                </a:cxn>
                <a:cxn ang="23">
                  <a:pos x="connsiteX23" y="connsiteY23"/>
                </a:cxn>
                <a:cxn ang="24">
                  <a:pos x="connsiteX24" y="connsiteY24"/>
                </a:cxn>
                <a:cxn ang="25">
                  <a:pos x="connsiteX25" y="connsiteY25"/>
                </a:cxn>
                <a:cxn ang="26">
                  <a:pos x="connsiteX26" y="connsiteY26"/>
                </a:cxn>
                <a:cxn ang="27">
                  <a:pos x="connsiteX27" y="connsiteY27"/>
                </a:cxn>
                <a:cxn ang="28">
                  <a:pos x="connsiteX28" y="connsiteY28"/>
                </a:cxn>
                <a:cxn ang="29">
                  <a:pos x="connsiteX29" y="connsiteY29"/>
                </a:cxn>
                <a:cxn ang="30">
                  <a:pos x="connsiteX30" y="connsiteY30"/>
                </a:cxn>
                <a:cxn ang="31">
                  <a:pos x="connsiteX31" y="connsiteY31"/>
                </a:cxn>
                <a:cxn ang="32">
                  <a:pos x="connsiteX32" y="connsiteY32"/>
                </a:cxn>
                <a:cxn ang="33">
                  <a:pos x="connsiteX33" y="connsiteY33"/>
                </a:cxn>
                <a:cxn ang="34">
                  <a:pos x="connsiteX34" y="connsiteY34"/>
                </a:cxn>
                <a:cxn ang="35">
                  <a:pos x="connsiteX35" y="connsiteY35"/>
                </a:cxn>
                <a:cxn ang="36">
                  <a:pos x="connsiteX36" y="connsiteY36"/>
                </a:cxn>
                <a:cxn ang="37">
                  <a:pos x="connsiteX37" y="connsiteY37"/>
                </a:cxn>
                <a:cxn ang="38">
                  <a:pos x="connsiteX38" y="connsiteY38"/>
                </a:cxn>
                <a:cxn ang="39">
                  <a:pos x="connsiteX39" y="connsiteY39"/>
                </a:cxn>
                <a:cxn ang="40">
                  <a:pos x="connsiteX40" y="connsiteY40"/>
                </a:cxn>
                <a:cxn ang="41">
                  <a:pos x="connsiteX41" y="connsiteY41"/>
                </a:cxn>
                <a:cxn ang="42">
                  <a:pos x="connsiteX42" y="connsiteY42"/>
                </a:cxn>
                <a:cxn ang="43">
                  <a:pos x="connsiteX43" y="connsiteY43"/>
                </a:cxn>
                <a:cxn ang="44">
                  <a:pos x="connsiteX44" y="connsiteY44"/>
                </a:cxn>
                <a:cxn ang="45">
                  <a:pos x="connsiteX45" y="connsiteY45"/>
                </a:cxn>
                <a:cxn ang="46">
                  <a:pos x="connsiteX46" y="connsiteY46"/>
                </a:cxn>
                <a:cxn ang="47">
                  <a:pos x="connsiteX47" y="connsiteY47"/>
                </a:cxn>
                <a:cxn ang="48">
                  <a:pos x="connsiteX48" y="connsiteY48"/>
                </a:cxn>
                <a:cxn ang="49">
                  <a:pos x="connsiteX49" y="connsiteY49"/>
                </a:cxn>
              </a:cxnLst>
              <a:rect l="l" t="t" r="r" b="b"/>
              <a:pathLst>
                <a:path w="424137" h="323416">
                  <a:moveTo>
                    <a:pt x="6369" y="103592"/>
                  </a:moveTo>
                  <a:lnTo>
                    <a:pt x="85604" y="183401"/>
                  </a:lnTo>
                  <a:lnTo>
                    <a:pt x="91113" y="235278"/>
                  </a:lnTo>
                  <a:lnTo>
                    <a:pt x="97493" y="317047"/>
                  </a:lnTo>
                  <a:lnTo>
                    <a:pt x="120111" y="317047"/>
                  </a:lnTo>
                  <a:lnTo>
                    <a:pt x="142946" y="292451"/>
                  </a:lnTo>
                  <a:lnTo>
                    <a:pt x="153023" y="246088"/>
                  </a:lnTo>
                  <a:lnTo>
                    <a:pt x="153023" y="178105"/>
                  </a:lnTo>
                  <a:lnTo>
                    <a:pt x="159329" y="217067"/>
                  </a:lnTo>
                  <a:lnTo>
                    <a:pt x="164694" y="240719"/>
                  </a:lnTo>
                  <a:lnTo>
                    <a:pt x="170131" y="263429"/>
                  </a:lnTo>
                  <a:lnTo>
                    <a:pt x="192967" y="263429"/>
                  </a:lnTo>
                  <a:lnTo>
                    <a:pt x="215802" y="240719"/>
                  </a:lnTo>
                  <a:lnTo>
                    <a:pt x="215802" y="212641"/>
                  </a:lnTo>
                  <a:lnTo>
                    <a:pt x="232910" y="170849"/>
                  </a:lnTo>
                  <a:lnTo>
                    <a:pt x="237550" y="200742"/>
                  </a:lnTo>
                  <a:lnTo>
                    <a:pt x="250236" y="229764"/>
                  </a:lnTo>
                  <a:lnTo>
                    <a:pt x="278581" y="217067"/>
                  </a:lnTo>
                  <a:lnTo>
                    <a:pt x="288440" y="194357"/>
                  </a:lnTo>
                  <a:lnTo>
                    <a:pt x="288440" y="212641"/>
                  </a:lnTo>
                  <a:lnTo>
                    <a:pt x="324034" y="194357"/>
                  </a:lnTo>
                  <a:lnTo>
                    <a:pt x="340490" y="154380"/>
                  </a:lnTo>
                  <a:lnTo>
                    <a:pt x="328601" y="217067"/>
                  </a:lnTo>
                  <a:lnTo>
                    <a:pt x="324034" y="240719"/>
                  </a:lnTo>
                  <a:lnTo>
                    <a:pt x="345927" y="246088"/>
                  </a:lnTo>
                  <a:lnTo>
                    <a:pt x="349479" y="275255"/>
                  </a:lnTo>
                  <a:lnTo>
                    <a:pt x="385001" y="269814"/>
                  </a:lnTo>
                  <a:lnTo>
                    <a:pt x="406749" y="217067"/>
                  </a:lnTo>
                  <a:lnTo>
                    <a:pt x="417768" y="154380"/>
                  </a:lnTo>
                  <a:lnTo>
                    <a:pt x="406749" y="98948"/>
                  </a:lnTo>
                  <a:lnTo>
                    <a:pt x="372315" y="52804"/>
                  </a:lnTo>
                  <a:lnTo>
                    <a:pt x="334111" y="16309"/>
                  </a:lnTo>
                  <a:lnTo>
                    <a:pt x="311275" y="46419"/>
                  </a:lnTo>
                  <a:lnTo>
                    <a:pt x="283003" y="23564"/>
                  </a:lnTo>
                  <a:lnTo>
                    <a:pt x="266692" y="10795"/>
                  </a:lnTo>
                  <a:lnTo>
                    <a:pt x="255746" y="23564"/>
                  </a:lnTo>
                  <a:lnTo>
                    <a:pt x="226531" y="16309"/>
                  </a:lnTo>
                  <a:lnTo>
                    <a:pt x="221094" y="46419"/>
                  </a:lnTo>
                  <a:lnTo>
                    <a:pt x="210292" y="29078"/>
                  </a:lnTo>
                  <a:lnTo>
                    <a:pt x="182020" y="23564"/>
                  </a:lnTo>
                  <a:lnTo>
                    <a:pt x="153023" y="6369"/>
                  </a:lnTo>
                  <a:lnTo>
                    <a:pt x="142946" y="29078"/>
                  </a:lnTo>
                  <a:lnTo>
                    <a:pt x="125548" y="16309"/>
                  </a:lnTo>
                  <a:lnTo>
                    <a:pt x="101915" y="10795"/>
                  </a:lnTo>
                  <a:lnTo>
                    <a:pt x="85604" y="16309"/>
                  </a:lnTo>
                  <a:lnTo>
                    <a:pt x="80095" y="52804"/>
                  </a:lnTo>
                  <a:lnTo>
                    <a:pt x="85604" y="57229"/>
                  </a:lnTo>
                  <a:lnTo>
                    <a:pt x="69148" y="57229"/>
                  </a:lnTo>
                  <a:lnTo>
                    <a:pt x="11008" y="52804"/>
                  </a:lnTo>
                  <a:lnTo>
                    <a:pt x="6369" y="103592"/>
                  </a:lnTo>
                </a:path>
              </a:pathLst>
            </a:custGeom>
            <a:solidFill>
              <a:srgbClr val="C08040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12" name="Freeform 3"/>
            <p:cNvSpPr/>
            <p:nvPr/>
          </p:nvSpPr>
          <p:spPr>
            <a:xfrm>
              <a:off x="7336770" y="1448153"/>
              <a:ext cx="471533" cy="104717"/>
            </a:xfrm>
            <a:custGeom>
              <a:avLst/>
              <a:gdLst>
                <a:gd name="connsiteX0" fmla="*/ 6350 w 471451"/>
                <a:gd name="connsiteY0" fmla="*/ 10122 h 101796"/>
                <a:gd name="connsiteX1" fmla="*/ 64706 w 471451"/>
                <a:gd name="connsiteY1" fmla="*/ 6350 h 101796"/>
                <a:gd name="connsiteX2" fmla="*/ 124659 w 471451"/>
                <a:gd name="connsiteY2" fmla="*/ 21078 h 101796"/>
                <a:gd name="connsiteX3" fmla="*/ 169402 w 471451"/>
                <a:gd name="connsiteY3" fmla="*/ 37330 h 101796"/>
                <a:gd name="connsiteX4" fmla="*/ 233920 w 471451"/>
                <a:gd name="connsiteY4" fmla="*/ 65481 h 101796"/>
                <a:gd name="connsiteX5" fmla="*/ 289523 w 471451"/>
                <a:gd name="connsiteY5" fmla="*/ 79121 h 101796"/>
                <a:gd name="connsiteX6" fmla="*/ 339543 w 471451"/>
                <a:gd name="connsiteY6" fmla="*/ 71866 h 101796"/>
                <a:gd name="connsiteX7" fmla="*/ 393116 w 471451"/>
                <a:gd name="connsiteY7" fmla="*/ 79121 h 101796"/>
                <a:gd name="connsiteX8" fmla="*/ 434147 w 471451"/>
                <a:gd name="connsiteY8" fmla="*/ 81806 h 101796"/>
                <a:gd name="connsiteX9" fmla="*/ 465101 w 471451"/>
                <a:gd name="connsiteY9" fmla="*/ 95446 h 10179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</a:cxnLst>
              <a:rect l="l" t="t" r="r" b="b"/>
              <a:pathLst>
                <a:path w="471451" h="101796">
                  <a:moveTo>
                    <a:pt x="6350" y="10122"/>
                  </a:moveTo>
                  <a:lnTo>
                    <a:pt x="64706" y="6350"/>
                  </a:lnTo>
                  <a:lnTo>
                    <a:pt x="124659" y="21078"/>
                  </a:lnTo>
                  <a:lnTo>
                    <a:pt x="169402" y="37330"/>
                  </a:lnTo>
                  <a:lnTo>
                    <a:pt x="233920" y="65481"/>
                  </a:lnTo>
                  <a:lnTo>
                    <a:pt x="289523" y="79121"/>
                  </a:lnTo>
                  <a:lnTo>
                    <a:pt x="339543" y="71866"/>
                  </a:lnTo>
                  <a:lnTo>
                    <a:pt x="393116" y="79121"/>
                  </a:lnTo>
                  <a:lnTo>
                    <a:pt x="434147" y="81806"/>
                  </a:lnTo>
                  <a:lnTo>
                    <a:pt x="465101" y="95446"/>
                  </a:lnTo>
                </a:path>
              </a:pathLst>
            </a:custGeom>
            <a:ln w="12700">
              <a:solidFill>
                <a:srgbClr val="C08040">
                  <a:alpha val="10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13" name="Freeform 3"/>
            <p:cNvSpPr/>
            <p:nvPr/>
          </p:nvSpPr>
          <p:spPr>
            <a:xfrm>
              <a:off x="7432029" y="1425940"/>
              <a:ext cx="420728" cy="138035"/>
            </a:xfrm>
            <a:custGeom>
              <a:avLst/>
              <a:gdLst>
                <a:gd name="connsiteX0" fmla="*/ 6350 w 420358"/>
                <a:gd name="connsiteY0" fmla="*/ 6350 h 135389"/>
                <a:gd name="connsiteX1" fmla="*/ 37296 w 420358"/>
                <a:gd name="connsiteY1" fmla="*/ 26374 h 135389"/>
                <a:gd name="connsiteX2" fmla="*/ 88223 w 420358"/>
                <a:gd name="connsiteY2" fmla="*/ 42844 h 135389"/>
                <a:gd name="connsiteX3" fmla="*/ 123745 w 420358"/>
                <a:gd name="connsiteY3" fmla="*/ 53655 h 135389"/>
                <a:gd name="connsiteX4" fmla="*/ 165501 w 420358"/>
                <a:gd name="connsiteY4" fmla="*/ 59096 h 135389"/>
                <a:gd name="connsiteX5" fmla="*/ 205662 w 420358"/>
                <a:gd name="connsiteY5" fmla="*/ 49011 h 135389"/>
                <a:gd name="connsiteX6" fmla="*/ 271993 w 420358"/>
                <a:gd name="connsiteY6" fmla="*/ 59096 h 135389"/>
                <a:gd name="connsiteX7" fmla="*/ 316721 w 420358"/>
                <a:gd name="connsiteY7" fmla="*/ 68166 h 135389"/>
                <a:gd name="connsiteX8" fmla="*/ 356665 w 420358"/>
                <a:gd name="connsiteY8" fmla="*/ 72737 h 135389"/>
                <a:gd name="connsiteX9" fmla="*/ 401249 w 420358"/>
                <a:gd name="connsiteY9" fmla="*/ 93632 h 135389"/>
                <a:gd name="connsiteX10" fmla="*/ 414008 w 420358"/>
                <a:gd name="connsiteY10" fmla="*/ 129039 h 135389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</a:cxnLst>
              <a:rect l="l" t="t" r="r" b="b"/>
              <a:pathLst>
                <a:path w="420358" h="135389">
                  <a:moveTo>
                    <a:pt x="6350" y="6350"/>
                  </a:moveTo>
                  <a:lnTo>
                    <a:pt x="37296" y="26374"/>
                  </a:lnTo>
                  <a:lnTo>
                    <a:pt x="88223" y="42844"/>
                  </a:lnTo>
                  <a:lnTo>
                    <a:pt x="123745" y="53655"/>
                  </a:lnTo>
                  <a:lnTo>
                    <a:pt x="165501" y="59096"/>
                  </a:lnTo>
                  <a:lnTo>
                    <a:pt x="205662" y="49011"/>
                  </a:lnTo>
                  <a:lnTo>
                    <a:pt x="271993" y="59096"/>
                  </a:lnTo>
                  <a:lnTo>
                    <a:pt x="316721" y="68166"/>
                  </a:lnTo>
                  <a:lnTo>
                    <a:pt x="356665" y="72737"/>
                  </a:lnTo>
                  <a:lnTo>
                    <a:pt x="401249" y="93632"/>
                  </a:lnTo>
                  <a:lnTo>
                    <a:pt x="414008" y="129039"/>
                  </a:lnTo>
                </a:path>
              </a:pathLst>
            </a:custGeom>
            <a:ln w="12700">
              <a:solidFill>
                <a:srgbClr val="C08040">
                  <a:alpha val="10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14" name="Freeform 3"/>
            <p:cNvSpPr/>
            <p:nvPr/>
          </p:nvSpPr>
          <p:spPr>
            <a:xfrm>
              <a:off x="7119262" y="1741677"/>
              <a:ext cx="138125" cy="155489"/>
            </a:xfrm>
            <a:custGeom>
              <a:avLst/>
              <a:gdLst>
                <a:gd name="connsiteX0" fmla="*/ 119378 w 137420"/>
                <a:gd name="connsiteY0" fmla="*/ 6369 h 152551"/>
                <a:gd name="connsiteX1" fmla="*/ 25471 w 137420"/>
                <a:gd name="connsiteY1" fmla="*/ 73627 h 152551"/>
                <a:gd name="connsiteX2" fmla="*/ 6369 w 137420"/>
                <a:gd name="connsiteY2" fmla="*/ 101778 h 152551"/>
                <a:gd name="connsiteX3" fmla="*/ 13799 w 137420"/>
                <a:gd name="connsiteY3" fmla="*/ 128986 h 152551"/>
                <a:gd name="connsiteX4" fmla="*/ 30067 w 137420"/>
                <a:gd name="connsiteY4" fmla="*/ 146181 h 152551"/>
                <a:gd name="connsiteX5" fmla="*/ 61899 w 137420"/>
                <a:gd name="connsiteY5" fmla="*/ 137112 h 152551"/>
                <a:gd name="connsiteX6" fmla="*/ 131050 w 137420"/>
                <a:gd name="connsiteY6" fmla="*/ 65428 h 152551"/>
                <a:gd name="connsiteX7" fmla="*/ 119378 w 137420"/>
                <a:gd name="connsiteY7" fmla="*/ 6369 h 15255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</a:cxnLst>
              <a:rect l="l" t="t" r="r" b="b"/>
              <a:pathLst>
                <a:path w="137420" h="152551">
                  <a:moveTo>
                    <a:pt x="119378" y="6369"/>
                  </a:moveTo>
                  <a:lnTo>
                    <a:pt x="25471" y="73627"/>
                  </a:lnTo>
                  <a:lnTo>
                    <a:pt x="6369" y="101778"/>
                  </a:lnTo>
                  <a:lnTo>
                    <a:pt x="13799" y="128986"/>
                  </a:lnTo>
                  <a:lnTo>
                    <a:pt x="30067" y="146181"/>
                  </a:lnTo>
                  <a:lnTo>
                    <a:pt x="61899" y="137112"/>
                  </a:lnTo>
                  <a:lnTo>
                    <a:pt x="131050" y="65428"/>
                  </a:lnTo>
                  <a:lnTo>
                    <a:pt x="119378" y="6369"/>
                  </a:lnTo>
                </a:path>
              </a:pathLst>
            </a:custGeom>
            <a:solidFill>
              <a:srgbClr val="F0F0FF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15" name="Freeform 3"/>
            <p:cNvSpPr/>
            <p:nvPr/>
          </p:nvSpPr>
          <p:spPr>
            <a:xfrm>
              <a:off x="7157366" y="1828941"/>
              <a:ext cx="55567" cy="53945"/>
            </a:xfrm>
            <a:custGeom>
              <a:avLst/>
              <a:gdLst>
                <a:gd name="connsiteX0" fmla="*/ 6369 w 54473"/>
                <a:gd name="connsiteY0" fmla="*/ 27265 h 53659"/>
                <a:gd name="connsiteX1" fmla="*/ 27240 w 54473"/>
                <a:gd name="connsiteY1" fmla="*/ 47290 h 53659"/>
                <a:gd name="connsiteX2" fmla="*/ 48103 w 54473"/>
                <a:gd name="connsiteY2" fmla="*/ 27265 h 53659"/>
                <a:gd name="connsiteX3" fmla="*/ 27240 w 54473"/>
                <a:gd name="connsiteY3" fmla="*/ 6369 h 53659"/>
                <a:gd name="connsiteX4" fmla="*/ 6369 w 54473"/>
                <a:gd name="connsiteY4" fmla="*/ 27265 h 53659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54473" h="53659">
                  <a:moveTo>
                    <a:pt x="6369" y="27265"/>
                  </a:moveTo>
                  <a:cubicBezTo>
                    <a:pt x="6369" y="38220"/>
                    <a:pt x="15387" y="47290"/>
                    <a:pt x="27240" y="47290"/>
                  </a:cubicBezTo>
                  <a:cubicBezTo>
                    <a:pt x="39085" y="47290"/>
                    <a:pt x="48103" y="38220"/>
                    <a:pt x="48103" y="27265"/>
                  </a:cubicBezTo>
                  <a:cubicBezTo>
                    <a:pt x="48103" y="15583"/>
                    <a:pt x="39085" y="6369"/>
                    <a:pt x="27240" y="6369"/>
                  </a:cubicBezTo>
                  <a:cubicBezTo>
                    <a:pt x="15387" y="6369"/>
                    <a:pt x="6369" y="15583"/>
                    <a:pt x="6369" y="27265"/>
                  </a:cubicBezTo>
                </a:path>
              </a:pathLst>
            </a:custGeom>
            <a:solidFill>
              <a:srgbClr val="009080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16" name="Freeform 3"/>
            <p:cNvSpPr/>
            <p:nvPr/>
          </p:nvSpPr>
          <p:spPr>
            <a:xfrm>
              <a:off x="7087509" y="1709944"/>
              <a:ext cx="179404" cy="141210"/>
            </a:xfrm>
            <a:custGeom>
              <a:avLst/>
              <a:gdLst>
                <a:gd name="connsiteX0" fmla="*/ 168362 w 179335"/>
                <a:gd name="connsiteY0" fmla="*/ 19138 h 139128"/>
                <a:gd name="connsiteX1" fmla="*/ 160228 w 179335"/>
                <a:gd name="connsiteY1" fmla="*/ 10069 h 139128"/>
                <a:gd name="connsiteX2" fmla="*/ 152094 w 179335"/>
                <a:gd name="connsiteY2" fmla="*/ 6369 h 139128"/>
                <a:gd name="connsiteX3" fmla="*/ 142895 w 179335"/>
                <a:gd name="connsiteY3" fmla="*/ 7240 h 139128"/>
                <a:gd name="connsiteX4" fmla="*/ 133877 w 179335"/>
                <a:gd name="connsiteY4" fmla="*/ 13624 h 139128"/>
                <a:gd name="connsiteX5" fmla="*/ 11849 w 179335"/>
                <a:gd name="connsiteY5" fmla="*/ 93652 h 139128"/>
                <a:gd name="connsiteX6" fmla="*/ 8311 w 179335"/>
                <a:gd name="connsiteY6" fmla="*/ 100907 h 139128"/>
                <a:gd name="connsiteX7" fmla="*/ 6369 w 179335"/>
                <a:gd name="connsiteY7" fmla="*/ 111863 h 139128"/>
                <a:gd name="connsiteX8" fmla="*/ 10080 w 179335"/>
                <a:gd name="connsiteY8" fmla="*/ 121803 h 139128"/>
                <a:gd name="connsiteX9" fmla="*/ 17336 w 179335"/>
                <a:gd name="connsiteY9" fmla="*/ 129929 h 139128"/>
                <a:gd name="connsiteX10" fmla="*/ 25471 w 179335"/>
                <a:gd name="connsiteY10" fmla="*/ 132759 h 139128"/>
                <a:gd name="connsiteX11" fmla="*/ 37316 w 179335"/>
                <a:gd name="connsiteY11" fmla="*/ 129929 h 139128"/>
                <a:gd name="connsiteX12" fmla="*/ 165709 w 179335"/>
                <a:gd name="connsiteY12" fmla="*/ 46419 h 139128"/>
                <a:gd name="connsiteX13" fmla="*/ 172080 w 179335"/>
                <a:gd name="connsiteY13" fmla="*/ 39164 h 139128"/>
                <a:gd name="connsiteX14" fmla="*/ 172965 w 179335"/>
                <a:gd name="connsiteY14" fmla="*/ 30965 h 139128"/>
                <a:gd name="connsiteX15" fmla="*/ 168362 w 179335"/>
                <a:gd name="connsiteY15" fmla="*/ 19138 h 13912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  <a:cxn ang="14">
                  <a:pos x="connsiteX14" y="connsiteY14"/>
                </a:cxn>
                <a:cxn ang="15">
                  <a:pos x="connsiteX15" y="connsiteY15"/>
                </a:cxn>
              </a:cxnLst>
              <a:rect l="l" t="t" r="r" b="b"/>
              <a:pathLst>
                <a:path w="179335" h="139128">
                  <a:moveTo>
                    <a:pt x="168362" y="19138"/>
                  </a:moveTo>
                  <a:lnTo>
                    <a:pt x="160228" y="10069"/>
                  </a:lnTo>
                  <a:lnTo>
                    <a:pt x="152094" y="6369"/>
                  </a:lnTo>
                  <a:lnTo>
                    <a:pt x="142895" y="7240"/>
                  </a:lnTo>
                  <a:lnTo>
                    <a:pt x="133877" y="13624"/>
                  </a:lnTo>
                  <a:lnTo>
                    <a:pt x="11849" y="93652"/>
                  </a:lnTo>
                  <a:lnTo>
                    <a:pt x="8311" y="100907"/>
                  </a:lnTo>
                  <a:lnTo>
                    <a:pt x="6369" y="111863"/>
                  </a:lnTo>
                  <a:lnTo>
                    <a:pt x="10080" y="121803"/>
                  </a:lnTo>
                  <a:lnTo>
                    <a:pt x="17336" y="129929"/>
                  </a:lnTo>
                  <a:lnTo>
                    <a:pt x="25471" y="132759"/>
                  </a:lnTo>
                  <a:lnTo>
                    <a:pt x="37316" y="129929"/>
                  </a:lnTo>
                  <a:lnTo>
                    <a:pt x="165709" y="46419"/>
                  </a:lnTo>
                  <a:lnTo>
                    <a:pt x="172080" y="39164"/>
                  </a:lnTo>
                  <a:lnTo>
                    <a:pt x="172965" y="30965"/>
                  </a:lnTo>
                  <a:lnTo>
                    <a:pt x="168362" y="19138"/>
                  </a:lnTo>
                </a:path>
              </a:pathLst>
            </a:custGeom>
            <a:solidFill>
              <a:srgbClr val="C08040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17" name="Freeform 3"/>
            <p:cNvSpPr/>
            <p:nvPr/>
          </p:nvSpPr>
          <p:spPr>
            <a:xfrm>
              <a:off x="7116087" y="1778169"/>
              <a:ext cx="308004" cy="299870"/>
            </a:xfrm>
            <a:custGeom>
              <a:avLst/>
              <a:gdLst>
                <a:gd name="connsiteX0" fmla="*/ 157402 w 307554"/>
                <a:gd name="connsiteY0" fmla="*/ 6369 h 294177"/>
                <a:gd name="connsiteX1" fmla="*/ 90019 w 307554"/>
                <a:gd name="connsiteY1" fmla="*/ 68113 h 294177"/>
                <a:gd name="connsiteX2" fmla="*/ 31836 w 307554"/>
                <a:gd name="connsiteY2" fmla="*/ 135225 h 294177"/>
                <a:gd name="connsiteX3" fmla="*/ 6369 w 307554"/>
                <a:gd name="connsiteY3" fmla="*/ 190584 h 294177"/>
                <a:gd name="connsiteX4" fmla="*/ 14502 w 307554"/>
                <a:gd name="connsiteY4" fmla="*/ 237890 h 294177"/>
                <a:gd name="connsiteX5" fmla="*/ 39970 w 307554"/>
                <a:gd name="connsiteY5" fmla="*/ 268870 h 294177"/>
                <a:gd name="connsiteX6" fmla="*/ 78174 w 307554"/>
                <a:gd name="connsiteY6" fmla="*/ 279608 h 294177"/>
                <a:gd name="connsiteX7" fmla="*/ 143787 w 307554"/>
                <a:gd name="connsiteY7" fmla="*/ 287807 h 294177"/>
                <a:gd name="connsiteX8" fmla="*/ 215584 w 307554"/>
                <a:gd name="connsiteY8" fmla="*/ 251530 h 294177"/>
                <a:gd name="connsiteX9" fmla="*/ 252904 w 307554"/>
                <a:gd name="connsiteY9" fmla="*/ 251530 h 294177"/>
                <a:gd name="connsiteX10" fmla="*/ 282967 w 307554"/>
                <a:gd name="connsiteY10" fmla="*/ 237890 h 294177"/>
                <a:gd name="connsiteX11" fmla="*/ 299415 w 307554"/>
                <a:gd name="connsiteY11" fmla="*/ 213439 h 294177"/>
                <a:gd name="connsiteX12" fmla="*/ 301184 w 307554"/>
                <a:gd name="connsiteY12" fmla="*/ 182458 h 294177"/>
                <a:gd name="connsiteX13" fmla="*/ 157402 w 307554"/>
                <a:gd name="connsiteY13" fmla="*/ 6369 h 29417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</a:cxnLst>
              <a:rect l="l" t="t" r="r" b="b"/>
              <a:pathLst>
                <a:path w="307554" h="294177">
                  <a:moveTo>
                    <a:pt x="157402" y="6369"/>
                  </a:moveTo>
                  <a:lnTo>
                    <a:pt x="90019" y="68113"/>
                  </a:lnTo>
                  <a:lnTo>
                    <a:pt x="31836" y="135225"/>
                  </a:lnTo>
                  <a:lnTo>
                    <a:pt x="6369" y="190584"/>
                  </a:lnTo>
                  <a:lnTo>
                    <a:pt x="14502" y="237890"/>
                  </a:lnTo>
                  <a:lnTo>
                    <a:pt x="39970" y="268870"/>
                  </a:lnTo>
                  <a:lnTo>
                    <a:pt x="78174" y="279608"/>
                  </a:lnTo>
                  <a:lnTo>
                    <a:pt x="143787" y="287807"/>
                  </a:lnTo>
                  <a:lnTo>
                    <a:pt x="215584" y="251530"/>
                  </a:lnTo>
                  <a:lnTo>
                    <a:pt x="252904" y="251530"/>
                  </a:lnTo>
                  <a:lnTo>
                    <a:pt x="282967" y="237890"/>
                  </a:lnTo>
                  <a:lnTo>
                    <a:pt x="299415" y="213439"/>
                  </a:lnTo>
                  <a:lnTo>
                    <a:pt x="301184" y="182458"/>
                  </a:lnTo>
                  <a:lnTo>
                    <a:pt x="157402" y="6369"/>
                  </a:lnTo>
                </a:path>
              </a:pathLst>
            </a:custGeom>
            <a:solidFill>
              <a:srgbClr val="E0A080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18" name="Freeform 3"/>
            <p:cNvSpPr/>
            <p:nvPr/>
          </p:nvSpPr>
          <p:spPr>
            <a:xfrm>
              <a:off x="7289140" y="1741677"/>
              <a:ext cx="160353" cy="179288"/>
            </a:xfrm>
            <a:custGeom>
              <a:avLst/>
              <a:gdLst>
                <a:gd name="connsiteX0" fmla="*/ 39085 w 159175"/>
                <a:gd name="connsiteY0" fmla="*/ 6369 h 175405"/>
                <a:gd name="connsiteX1" fmla="*/ 127338 w 159175"/>
                <a:gd name="connsiteY1" fmla="*/ 57157 h 175405"/>
                <a:gd name="connsiteX2" fmla="*/ 144664 w 159175"/>
                <a:gd name="connsiteY2" fmla="*/ 84365 h 175405"/>
                <a:gd name="connsiteX3" fmla="*/ 152805 w 159175"/>
                <a:gd name="connsiteY3" fmla="*/ 111645 h 175405"/>
                <a:gd name="connsiteX4" fmla="*/ 149268 w 159175"/>
                <a:gd name="connsiteY4" fmla="*/ 146181 h 175405"/>
                <a:gd name="connsiteX5" fmla="*/ 132819 w 159175"/>
                <a:gd name="connsiteY5" fmla="*/ 163521 h 175405"/>
                <a:gd name="connsiteX6" fmla="*/ 100987 w 159175"/>
                <a:gd name="connsiteY6" fmla="*/ 169036 h 175405"/>
                <a:gd name="connsiteX7" fmla="*/ 64552 w 159175"/>
                <a:gd name="connsiteY7" fmla="*/ 157137 h 175405"/>
                <a:gd name="connsiteX8" fmla="*/ 34489 w 159175"/>
                <a:gd name="connsiteY8" fmla="*/ 128986 h 175405"/>
                <a:gd name="connsiteX9" fmla="*/ 11849 w 159175"/>
                <a:gd name="connsiteY9" fmla="*/ 95393 h 175405"/>
                <a:gd name="connsiteX10" fmla="*/ 6369 w 159175"/>
                <a:gd name="connsiteY10" fmla="*/ 67242 h 175405"/>
                <a:gd name="connsiteX11" fmla="*/ 39085 w 159175"/>
                <a:gd name="connsiteY11" fmla="*/ 6369 h 17540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</a:cxnLst>
              <a:rect l="l" t="t" r="r" b="b"/>
              <a:pathLst>
                <a:path w="159175" h="175405">
                  <a:moveTo>
                    <a:pt x="39085" y="6369"/>
                  </a:moveTo>
                  <a:lnTo>
                    <a:pt x="127338" y="57157"/>
                  </a:lnTo>
                  <a:lnTo>
                    <a:pt x="144664" y="84365"/>
                  </a:lnTo>
                  <a:lnTo>
                    <a:pt x="152805" y="111645"/>
                  </a:lnTo>
                  <a:lnTo>
                    <a:pt x="149268" y="146181"/>
                  </a:lnTo>
                  <a:lnTo>
                    <a:pt x="132819" y="163521"/>
                  </a:lnTo>
                  <a:lnTo>
                    <a:pt x="100987" y="169036"/>
                  </a:lnTo>
                  <a:lnTo>
                    <a:pt x="64552" y="157137"/>
                  </a:lnTo>
                  <a:lnTo>
                    <a:pt x="34489" y="128986"/>
                  </a:lnTo>
                  <a:lnTo>
                    <a:pt x="11849" y="95393"/>
                  </a:lnTo>
                  <a:lnTo>
                    <a:pt x="6369" y="67242"/>
                  </a:lnTo>
                  <a:lnTo>
                    <a:pt x="39085" y="6369"/>
                  </a:lnTo>
                </a:path>
              </a:pathLst>
            </a:custGeom>
            <a:solidFill>
              <a:srgbClr val="F0F0FF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19" name="Freeform 3"/>
            <p:cNvSpPr/>
            <p:nvPr/>
          </p:nvSpPr>
          <p:spPr>
            <a:xfrm>
              <a:off x="7330419" y="1846393"/>
              <a:ext cx="52393" cy="52359"/>
            </a:xfrm>
            <a:custGeom>
              <a:avLst/>
              <a:gdLst>
                <a:gd name="connsiteX0" fmla="*/ 6369 w 53763"/>
                <a:gd name="connsiteY0" fmla="*/ 26394 h 51700"/>
                <a:gd name="connsiteX1" fmla="*/ 27414 w 53763"/>
                <a:gd name="connsiteY1" fmla="*/ 45330 h 51700"/>
                <a:gd name="connsiteX2" fmla="*/ 47393 w 53763"/>
                <a:gd name="connsiteY2" fmla="*/ 26394 h 51700"/>
                <a:gd name="connsiteX3" fmla="*/ 27414 w 53763"/>
                <a:gd name="connsiteY3" fmla="*/ 6369 h 51700"/>
                <a:gd name="connsiteX4" fmla="*/ 6369 w 53763"/>
                <a:gd name="connsiteY4" fmla="*/ 26394 h 517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53763" h="51700">
                  <a:moveTo>
                    <a:pt x="6369" y="26394"/>
                  </a:moveTo>
                  <a:cubicBezTo>
                    <a:pt x="6369" y="37204"/>
                    <a:pt x="15561" y="45330"/>
                    <a:pt x="27414" y="45330"/>
                  </a:cubicBezTo>
                  <a:cubicBezTo>
                    <a:pt x="38201" y="45330"/>
                    <a:pt x="47393" y="37204"/>
                    <a:pt x="47393" y="26394"/>
                  </a:cubicBezTo>
                  <a:cubicBezTo>
                    <a:pt x="47393" y="15438"/>
                    <a:pt x="38201" y="6369"/>
                    <a:pt x="27414" y="6369"/>
                  </a:cubicBezTo>
                  <a:cubicBezTo>
                    <a:pt x="15561" y="6369"/>
                    <a:pt x="6369" y="15438"/>
                    <a:pt x="6369" y="26394"/>
                  </a:cubicBezTo>
                </a:path>
              </a:pathLst>
            </a:custGeom>
            <a:solidFill>
              <a:srgbClr val="009080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20" name="Freeform 3"/>
            <p:cNvSpPr/>
            <p:nvPr/>
          </p:nvSpPr>
          <p:spPr>
            <a:xfrm>
              <a:off x="7281203" y="1713117"/>
              <a:ext cx="184167" cy="130103"/>
            </a:xfrm>
            <a:custGeom>
              <a:avLst/>
              <a:gdLst>
                <a:gd name="connsiteX0" fmla="*/ 10965 w 183923"/>
                <a:gd name="connsiteY0" fmla="*/ 18050 h 127955"/>
                <a:gd name="connsiteX1" fmla="*/ 19098 w 183923"/>
                <a:gd name="connsiteY1" fmla="*/ 10795 h 127955"/>
                <a:gd name="connsiteX2" fmla="*/ 27413 w 183923"/>
                <a:gd name="connsiteY2" fmla="*/ 6369 h 127955"/>
                <a:gd name="connsiteX3" fmla="*/ 36431 w 183923"/>
                <a:gd name="connsiteY3" fmla="*/ 8183 h 127955"/>
                <a:gd name="connsiteX4" fmla="*/ 45624 w 183923"/>
                <a:gd name="connsiteY4" fmla="*/ 13624 h 127955"/>
                <a:gd name="connsiteX5" fmla="*/ 172073 w 183923"/>
                <a:gd name="connsiteY5" fmla="*/ 86251 h 127955"/>
                <a:gd name="connsiteX6" fmla="*/ 174727 w 183923"/>
                <a:gd name="connsiteY6" fmla="*/ 92563 h 127955"/>
                <a:gd name="connsiteX7" fmla="*/ 177554 w 183923"/>
                <a:gd name="connsiteY7" fmla="*/ 102648 h 127955"/>
                <a:gd name="connsiteX8" fmla="*/ 173842 w 183923"/>
                <a:gd name="connsiteY8" fmla="*/ 111718 h 127955"/>
                <a:gd name="connsiteX9" fmla="*/ 165709 w 183923"/>
                <a:gd name="connsiteY9" fmla="*/ 118973 h 127955"/>
                <a:gd name="connsiteX10" fmla="*/ 157575 w 183923"/>
                <a:gd name="connsiteY10" fmla="*/ 121585 h 127955"/>
                <a:gd name="connsiteX11" fmla="*/ 147491 w 183923"/>
                <a:gd name="connsiteY11" fmla="*/ 119844 h 127955"/>
                <a:gd name="connsiteX12" fmla="*/ 13792 w 183923"/>
                <a:gd name="connsiteY12" fmla="*/ 42646 h 127955"/>
                <a:gd name="connsiteX13" fmla="*/ 8311 w 183923"/>
                <a:gd name="connsiteY13" fmla="*/ 36334 h 127955"/>
                <a:gd name="connsiteX14" fmla="*/ 6369 w 183923"/>
                <a:gd name="connsiteY14" fmla="*/ 29078 h 127955"/>
                <a:gd name="connsiteX15" fmla="*/ 10965 w 183923"/>
                <a:gd name="connsiteY15" fmla="*/ 18050 h 12795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  <a:cxn ang="14">
                  <a:pos x="connsiteX14" y="connsiteY14"/>
                </a:cxn>
                <a:cxn ang="15">
                  <a:pos x="connsiteX15" y="connsiteY15"/>
                </a:cxn>
              </a:cxnLst>
              <a:rect l="l" t="t" r="r" b="b"/>
              <a:pathLst>
                <a:path w="183923" h="127955">
                  <a:moveTo>
                    <a:pt x="10965" y="18050"/>
                  </a:moveTo>
                  <a:lnTo>
                    <a:pt x="19098" y="10795"/>
                  </a:lnTo>
                  <a:lnTo>
                    <a:pt x="27413" y="6369"/>
                  </a:lnTo>
                  <a:lnTo>
                    <a:pt x="36431" y="8183"/>
                  </a:lnTo>
                  <a:lnTo>
                    <a:pt x="45624" y="13624"/>
                  </a:lnTo>
                  <a:lnTo>
                    <a:pt x="172073" y="86251"/>
                  </a:lnTo>
                  <a:lnTo>
                    <a:pt x="174727" y="92563"/>
                  </a:lnTo>
                  <a:lnTo>
                    <a:pt x="177554" y="102648"/>
                  </a:lnTo>
                  <a:lnTo>
                    <a:pt x="173842" y="111718"/>
                  </a:lnTo>
                  <a:lnTo>
                    <a:pt x="165709" y="118973"/>
                  </a:lnTo>
                  <a:lnTo>
                    <a:pt x="157575" y="121585"/>
                  </a:lnTo>
                  <a:lnTo>
                    <a:pt x="147491" y="119844"/>
                  </a:lnTo>
                  <a:lnTo>
                    <a:pt x="13792" y="42646"/>
                  </a:lnTo>
                  <a:lnTo>
                    <a:pt x="8311" y="36334"/>
                  </a:lnTo>
                  <a:lnTo>
                    <a:pt x="6369" y="29078"/>
                  </a:lnTo>
                  <a:lnTo>
                    <a:pt x="10965" y="18050"/>
                  </a:lnTo>
                </a:path>
              </a:pathLst>
            </a:custGeom>
            <a:solidFill>
              <a:srgbClr val="C08040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21" name="Freeform 3"/>
            <p:cNvSpPr/>
            <p:nvPr/>
          </p:nvSpPr>
          <p:spPr>
            <a:xfrm>
              <a:off x="6789031" y="2239875"/>
              <a:ext cx="1671796" cy="1051928"/>
            </a:xfrm>
            <a:custGeom>
              <a:avLst/>
              <a:gdLst>
                <a:gd name="connsiteX0" fmla="*/ 612613 w 1671091"/>
                <a:gd name="connsiteY0" fmla="*/ 11883 h 1029137"/>
                <a:gd name="connsiteX1" fmla="*/ 1089416 w 1671091"/>
                <a:gd name="connsiteY1" fmla="*/ 111718 h 1029137"/>
                <a:gd name="connsiteX2" fmla="*/ 1219541 w 1671091"/>
                <a:gd name="connsiteY2" fmla="*/ 434222 h 1029137"/>
                <a:gd name="connsiteX3" fmla="*/ 1255135 w 1671091"/>
                <a:gd name="connsiteY3" fmla="*/ 472276 h 1029137"/>
                <a:gd name="connsiteX4" fmla="*/ 1279711 w 1671091"/>
                <a:gd name="connsiteY4" fmla="*/ 522194 h 1029137"/>
                <a:gd name="connsiteX5" fmla="*/ 1314218 w 1671091"/>
                <a:gd name="connsiteY5" fmla="*/ 577596 h 1029137"/>
                <a:gd name="connsiteX6" fmla="*/ 1340677 w 1671091"/>
                <a:gd name="connsiteY6" fmla="*/ 619547 h 1029137"/>
                <a:gd name="connsiteX7" fmla="*/ 1391640 w 1671091"/>
                <a:gd name="connsiteY7" fmla="*/ 662209 h 1029137"/>
                <a:gd name="connsiteX8" fmla="*/ 1420855 w 1671091"/>
                <a:gd name="connsiteY8" fmla="*/ 717612 h 1029137"/>
                <a:gd name="connsiteX9" fmla="*/ 1439050 w 1671091"/>
                <a:gd name="connsiteY9" fmla="*/ 768407 h 1029137"/>
                <a:gd name="connsiteX10" fmla="*/ 1442603 w 1671091"/>
                <a:gd name="connsiteY10" fmla="*/ 822924 h 1029137"/>
                <a:gd name="connsiteX11" fmla="*/ 1489941 w 1671091"/>
                <a:gd name="connsiteY11" fmla="*/ 832842 h 1029137"/>
                <a:gd name="connsiteX12" fmla="*/ 1535394 w 1671091"/>
                <a:gd name="connsiteY12" fmla="*/ 851068 h 1029137"/>
                <a:gd name="connsiteX13" fmla="*/ 1585487 w 1671091"/>
                <a:gd name="connsiteY13" fmla="*/ 879212 h 1029137"/>
                <a:gd name="connsiteX14" fmla="*/ 1621008 w 1671091"/>
                <a:gd name="connsiteY14" fmla="*/ 917448 h 1029137"/>
                <a:gd name="connsiteX15" fmla="*/ 1642757 w 1671091"/>
                <a:gd name="connsiteY15" fmla="*/ 961873 h 1029137"/>
                <a:gd name="connsiteX16" fmla="*/ 1664722 w 1671091"/>
                <a:gd name="connsiteY16" fmla="*/ 1022767 h 1029137"/>
                <a:gd name="connsiteX17" fmla="*/ 624466 w 1671091"/>
                <a:gd name="connsiteY17" fmla="*/ 1022767 h 1029137"/>
                <a:gd name="connsiteX18" fmla="*/ 596172 w 1671091"/>
                <a:gd name="connsiteY18" fmla="*/ 984531 h 1029137"/>
                <a:gd name="connsiteX19" fmla="*/ 584320 w 1671091"/>
                <a:gd name="connsiteY19" fmla="*/ 950017 h 1029137"/>
                <a:gd name="connsiteX20" fmla="*/ 576186 w 1671091"/>
                <a:gd name="connsiteY20" fmla="*/ 895500 h 1029137"/>
                <a:gd name="connsiteX21" fmla="*/ 561680 w 1671091"/>
                <a:gd name="connsiteY21" fmla="*/ 839212 h 1029137"/>
                <a:gd name="connsiteX22" fmla="*/ 517821 w 1671091"/>
                <a:gd name="connsiteY22" fmla="*/ 789295 h 1029137"/>
                <a:gd name="connsiteX23" fmla="*/ 478741 w 1671091"/>
                <a:gd name="connsiteY23" fmla="*/ 806643 h 1029137"/>
                <a:gd name="connsiteX24" fmla="*/ 438768 w 1671091"/>
                <a:gd name="connsiteY24" fmla="*/ 839212 h 1029137"/>
                <a:gd name="connsiteX25" fmla="*/ 400571 w 1671091"/>
                <a:gd name="connsiteY25" fmla="*/ 867356 h 1029137"/>
                <a:gd name="connsiteX26" fmla="*/ 363259 w 1671091"/>
                <a:gd name="connsiteY26" fmla="*/ 921874 h 1029137"/>
                <a:gd name="connsiteX27" fmla="*/ 333188 w 1671091"/>
                <a:gd name="connsiteY27" fmla="*/ 994624 h 1029137"/>
                <a:gd name="connsiteX28" fmla="*/ 267582 w 1671091"/>
                <a:gd name="connsiteY28" fmla="*/ 975506 h 1029137"/>
                <a:gd name="connsiteX29" fmla="*/ 49168 w 1671091"/>
                <a:gd name="connsiteY29" fmla="*/ 994624 h 1029137"/>
                <a:gd name="connsiteX30" fmla="*/ 27414 w 1671091"/>
                <a:gd name="connsiteY30" fmla="*/ 959217 h 1029137"/>
                <a:gd name="connsiteX31" fmla="*/ 8314 w 1671091"/>
                <a:gd name="connsiteY31" fmla="*/ 889304 h 1029137"/>
                <a:gd name="connsiteX32" fmla="*/ 6369 w 1671091"/>
                <a:gd name="connsiteY32" fmla="*/ 816554 h 1029137"/>
                <a:gd name="connsiteX33" fmla="*/ 22816 w 1671091"/>
                <a:gd name="connsiteY33" fmla="*/ 740263 h 1029137"/>
                <a:gd name="connsiteX34" fmla="*/ 55534 w 1671091"/>
                <a:gd name="connsiteY34" fmla="*/ 671235 h 1029137"/>
                <a:gd name="connsiteX35" fmla="*/ 111947 w 1671091"/>
                <a:gd name="connsiteY35" fmla="*/ 611225 h 1029137"/>
                <a:gd name="connsiteX36" fmla="*/ 181098 w 1671091"/>
                <a:gd name="connsiteY36" fmla="*/ 572285 h 1029137"/>
                <a:gd name="connsiteX37" fmla="*/ 172964 w 1671091"/>
                <a:gd name="connsiteY37" fmla="*/ 502372 h 1029137"/>
                <a:gd name="connsiteX38" fmla="*/ 189413 w 1671091"/>
                <a:gd name="connsiteY38" fmla="*/ 445018 h 1029137"/>
                <a:gd name="connsiteX39" fmla="*/ 213995 w 1671091"/>
                <a:gd name="connsiteY39" fmla="*/ 375960 h 1029137"/>
                <a:gd name="connsiteX40" fmla="*/ 250249 w 1671091"/>
                <a:gd name="connsiteY40" fmla="*/ 320601 h 1029137"/>
                <a:gd name="connsiteX41" fmla="*/ 289511 w 1671091"/>
                <a:gd name="connsiteY41" fmla="*/ 289766 h 1029137"/>
                <a:gd name="connsiteX42" fmla="*/ 346810 w 1671091"/>
                <a:gd name="connsiteY42" fmla="*/ 264299 h 1029137"/>
                <a:gd name="connsiteX43" fmla="*/ 388718 w 1671091"/>
                <a:gd name="connsiteY43" fmla="*/ 250659 h 1029137"/>
                <a:gd name="connsiteX44" fmla="*/ 433287 w 1671091"/>
                <a:gd name="connsiteY44" fmla="*/ 184490 h 1029137"/>
                <a:gd name="connsiteX45" fmla="*/ 427807 w 1671091"/>
                <a:gd name="connsiteY45" fmla="*/ 72611 h 1029137"/>
                <a:gd name="connsiteX46" fmla="*/ 466888 w 1671091"/>
                <a:gd name="connsiteY46" fmla="*/ 22693 h 1029137"/>
                <a:gd name="connsiteX47" fmla="*/ 517821 w 1671091"/>
                <a:gd name="connsiteY47" fmla="*/ 6369 h 1029137"/>
                <a:gd name="connsiteX48" fmla="*/ 612613 w 1671091"/>
                <a:gd name="connsiteY48" fmla="*/ 11883 h 102913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  <a:cxn ang="14">
                  <a:pos x="connsiteX14" y="connsiteY14"/>
                </a:cxn>
                <a:cxn ang="15">
                  <a:pos x="connsiteX15" y="connsiteY15"/>
                </a:cxn>
                <a:cxn ang="16">
                  <a:pos x="connsiteX16" y="connsiteY16"/>
                </a:cxn>
                <a:cxn ang="17">
                  <a:pos x="connsiteX17" y="connsiteY17"/>
                </a:cxn>
                <a:cxn ang="18">
                  <a:pos x="connsiteX18" y="connsiteY18"/>
                </a:cxn>
                <a:cxn ang="19">
                  <a:pos x="connsiteX19" y="connsiteY19"/>
                </a:cxn>
                <a:cxn ang="20">
                  <a:pos x="connsiteX20" y="connsiteY20"/>
                </a:cxn>
                <a:cxn ang="21">
                  <a:pos x="connsiteX21" y="connsiteY21"/>
                </a:cxn>
                <a:cxn ang="22">
                  <a:pos x="connsiteX22" y="connsiteY22"/>
                </a:cxn>
                <a:cxn ang="23">
                  <a:pos x="connsiteX23" y="connsiteY23"/>
                </a:cxn>
                <a:cxn ang="24">
                  <a:pos x="connsiteX24" y="connsiteY24"/>
                </a:cxn>
                <a:cxn ang="25">
                  <a:pos x="connsiteX25" y="connsiteY25"/>
                </a:cxn>
                <a:cxn ang="26">
                  <a:pos x="connsiteX26" y="connsiteY26"/>
                </a:cxn>
                <a:cxn ang="27">
                  <a:pos x="connsiteX27" y="connsiteY27"/>
                </a:cxn>
                <a:cxn ang="28">
                  <a:pos x="connsiteX28" y="connsiteY28"/>
                </a:cxn>
                <a:cxn ang="29">
                  <a:pos x="connsiteX29" y="connsiteY29"/>
                </a:cxn>
                <a:cxn ang="30">
                  <a:pos x="connsiteX30" y="connsiteY30"/>
                </a:cxn>
                <a:cxn ang="31">
                  <a:pos x="connsiteX31" y="connsiteY31"/>
                </a:cxn>
                <a:cxn ang="32">
                  <a:pos x="connsiteX32" y="connsiteY32"/>
                </a:cxn>
                <a:cxn ang="33">
                  <a:pos x="connsiteX33" y="connsiteY33"/>
                </a:cxn>
                <a:cxn ang="34">
                  <a:pos x="connsiteX34" y="connsiteY34"/>
                </a:cxn>
                <a:cxn ang="35">
                  <a:pos x="connsiteX35" y="connsiteY35"/>
                </a:cxn>
                <a:cxn ang="36">
                  <a:pos x="connsiteX36" y="connsiteY36"/>
                </a:cxn>
                <a:cxn ang="37">
                  <a:pos x="connsiteX37" y="connsiteY37"/>
                </a:cxn>
                <a:cxn ang="38">
                  <a:pos x="connsiteX38" y="connsiteY38"/>
                </a:cxn>
                <a:cxn ang="39">
                  <a:pos x="connsiteX39" y="connsiteY39"/>
                </a:cxn>
                <a:cxn ang="40">
                  <a:pos x="connsiteX40" y="connsiteY40"/>
                </a:cxn>
                <a:cxn ang="41">
                  <a:pos x="connsiteX41" y="connsiteY41"/>
                </a:cxn>
                <a:cxn ang="42">
                  <a:pos x="connsiteX42" y="connsiteY42"/>
                </a:cxn>
                <a:cxn ang="43">
                  <a:pos x="connsiteX43" y="connsiteY43"/>
                </a:cxn>
                <a:cxn ang="44">
                  <a:pos x="connsiteX44" y="connsiteY44"/>
                </a:cxn>
                <a:cxn ang="45">
                  <a:pos x="connsiteX45" y="connsiteY45"/>
                </a:cxn>
                <a:cxn ang="46">
                  <a:pos x="connsiteX46" y="connsiteY46"/>
                </a:cxn>
                <a:cxn ang="47">
                  <a:pos x="connsiteX47" y="connsiteY47"/>
                </a:cxn>
                <a:cxn ang="48">
                  <a:pos x="connsiteX48" y="connsiteY48"/>
                </a:cxn>
              </a:cxnLst>
              <a:rect l="l" t="t" r="r" b="b"/>
              <a:pathLst>
                <a:path w="1671091" h="1029137">
                  <a:moveTo>
                    <a:pt x="612613" y="11883"/>
                  </a:moveTo>
                  <a:lnTo>
                    <a:pt x="1089416" y="111718"/>
                  </a:lnTo>
                  <a:lnTo>
                    <a:pt x="1219541" y="434222"/>
                  </a:lnTo>
                  <a:lnTo>
                    <a:pt x="1255135" y="472276"/>
                  </a:lnTo>
                  <a:lnTo>
                    <a:pt x="1279711" y="522194"/>
                  </a:lnTo>
                  <a:lnTo>
                    <a:pt x="1314218" y="577596"/>
                  </a:lnTo>
                  <a:lnTo>
                    <a:pt x="1340677" y="619547"/>
                  </a:lnTo>
                  <a:lnTo>
                    <a:pt x="1391640" y="662209"/>
                  </a:lnTo>
                  <a:lnTo>
                    <a:pt x="1420855" y="717612"/>
                  </a:lnTo>
                  <a:lnTo>
                    <a:pt x="1439050" y="768407"/>
                  </a:lnTo>
                  <a:lnTo>
                    <a:pt x="1442603" y="822924"/>
                  </a:lnTo>
                  <a:lnTo>
                    <a:pt x="1489941" y="832842"/>
                  </a:lnTo>
                  <a:lnTo>
                    <a:pt x="1535394" y="851068"/>
                  </a:lnTo>
                  <a:lnTo>
                    <a:pt x="1585487" y="879212"/>
                  </a:lnTo>
                  <a:lnTo>
                    <a:pt x="1621008" y="917448"/>
                  </a:lnTo>
                  <a:lnTo>
                    <a:pt x="1642757" y="961873"/>
                  </a:lnTo>
                  <a:lnTo>
                    <a:pt x="1664722" y="1022767"/>
                  </a:lnTo>
                  <a:lnTo>
                    <a:pt x="624466" y="1022767"/>
                  </a:lnTo>
                  <a:lnTo>
                    <a:pt x="596172" y="984531"/>
                  </a:lnTo>
                  <a:lnTo>
                    <a:pt x="584320" y="950017"/>
                  </a:lnTo>
                  <a:lnTo>
                    <a:pt x="576186" y="895500"/>
                  </a:lnTo>
                  <a:lnTo>
                    <a:pt x="561680" y="839212"/>
                  </a:lnTo>
                  <a:lnTo>
                    <a:pt x="517821" y="789295"/>
                  </a:lnTo>
                  <a:lnTo>
                    <a:pt x="478741" y="806643"/>
                  </a:lnTo>
                  <a:lnTo>
                    <a:pt x="438768" y="839212"/>
                  </a:lnTo>
                  <a:lnTo>
                    <a:pt x="400571" y="867356"/>
                  </a:lnTo>
                  <a:lnTo>
                    <a:pt x="363259" y="921874"/>
                  </a:lnTo>
                  <a:lnTo>
                    <a:pt x="333188" y="994624"/>
                  </a:lnTo>
                  <a:lnTo>
                    <a:pt x="267582" y="975506"/>
                  </a:lnTo>
                  <a:lnTo>
                    <a:pt x="49168" y="994624"/>
                  </a:lnTo>
                  <a:lnTo>
                    <a:pt x="27414" y="959217"/>
                  </a:lnTo>
                  <a:lnTo>
                    <a:pt x="8314" y="889304"/>
                  </a:lnTo>
                  <a:lnTo>
                    <a:pt x="6369" y="816554"/>
                  </a:lnTo>
                  <a:lnTo>
                    <a:pt x="22816" y="740263"/>
                  </a:lnTo>
                  <a:lnTo>
                    <a:pt x="55534" y="671235"/>
                  </a:lnTo>
                  <a:lnTo>
                    <a:pt x="111947" y="611225"/>
                  </a:lnTo>
                  <a:lnTo>
                    <a:pt x="181098" y="572285"/>
                  </a:lnTo>
                  <a:lnTo>
                    <a:pt x="172964" y="502372"/>
                  </a:lnTo>
                  <a:lnTo>
                    <a:pt x="189413" y="445018"/>
                  </a:lnTo>
                  <a:lnTo>
                    <a:pt x="213995" y="375960"/>
                  </a:lnTo>
                  <a:lnTo>
                    <a:pt x="250249" y="320601"/>
                  </a:lnTo>
                  <a:lnTo>
                    <a:pt x="289511" y="289766"/>
                  </a:lnTo>
                  <a:lnTo>
                    <a:pt x="346810" y="264299"/>
                  </a:lnTo>
                  <a:lnTo>
                    <a:pt x="388718" y="250659"/>
                  </a:lnTo>
                  <a:lnTo>
                    <a:pt x="433287" y="184490"/>
                  </a:lnTo>
                  <a:lnTo>
                    <a:pt x="427807" y="72611"/>
                  </a:lnTo>
                  <a:lnTo>
                    <a:pt x="466888" y="22693"/>
                  </a:lnTo>
                  <a:lnTo>
                    <a:pt x="517821" y="6369"/>
                  </a:lnTo>
                  <a:lnTo>
                    <a:pt x="612613" y="11883"/>
                  </a:lnTo>
                </a:path>
              </a:pathLst>
            </a:custGeom>
            <a:solidFill>
              <a:srgbClr val="4080FF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22" name="Freeform 3"/>
            <p:cNvSpPr/>
            <p:nvPr/>
          </p:nvSpPr>
          <p:spPr>
            <a:xfrm>
              <a:off x="6849362" y="2942747"/>
              <a:ext cx="79383" cy="204673"/>
            </a:xfrm>
            <a:custGeom>
              <a:avLst/>
              <a:gdLst>
                <a:gd name="connsiteX0" fmla="*/ 72842 w 79192"/>
                <a:gd name="connsiteY0" fmla="*/ 6350 h 199788"/>
                <a:gd name="connsiteX1" fmla="*/ 10948 w 79192"/>
                <a:gd name="connsiteY1" fmla="*/ 72548 h 199788"/>
                <a:gd name="connsiteX2" fmla="*/ 6350 w 79192"/>
                <a:gd name="connsiteY2" fmla="*/ 127065 h 199788"/>
                <a:gd name="connsiteX3" fmla="*/ 10948 w 79192"/>
                <a:gd name="connsiteY3" fmla="*/ 176983 h 199788"/>
                <a:gd name="connsiteX4" fmla="*/ 22793 w 79192"/>
                <a:gd name="connsiteY4" fmla="*/ 193438 h 19978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79192" h="199788">
                  <a:moveTo>
                    <a:pt x="72842" y="6350"/>
                  </a:moveTo>
                  <a:lnTo>
                    <a:pt x="10948" y="72548"/>
                  </a:lnTo>
                  <a:lnTo>
                    <a:pt x="6350" y="127065"/>
                  </a:lnTo>
                  <a:lnTo>
                    <a:pt x="10948" y="176983"/>
                  </a:lnTo>
                  <a:lnTo>
                    <a:pt x="22793" y="193438"/>
                  </a:lnTo>
                </a:path>
              </a:pathLst>
            </a:custGeom>
            <a:ln w="12700">
              <a:solidFill>
                <a:srgbClr val="0020A0">
                  <a:alpha val="10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23" name="Freeform 3"/>
            <p:cNvSpPr/>
            <p:nvPr/>
          </p:nvSpPr>
          <p:spPr>
            <a:xfrm>
              <a:off x="7258976" y="2857070"/>
              <a:ext cx="165116" cy="226886"/>
            </a:xfrm>
            <a:custGeom>
              <a:avLst/>
              <a:gdLst>
                <a:gd name="connsiteX0" fmla="*/ 6369 w 164655"/>
                <a:gd name="connsiteY0" fmla="*/ 156999 h 220715"/>
                <a:gd name="connsiteX1" fmla="*/ 30951 w 164655"/>
                <a:gd name="connsiteY1" fmla="*/ 167969 h 220715"/>
                <a:gd name="connsiteX2" fmla="*/ 45449 w 164655"/>
                <a:gd name="connsiteY2" fmla="*/ 179832 h 220715"/>
                <a:gd name="connsiteX3" fmla="*/ 25471 w 164655"/>
                <a:gd name="connsiteY3" fmla="*/ 187087 h 220715"/>
                <a:gd name="connsiteX4" fmla="*/ 50937 w 164655"/>
                <a:gd name="connsiteY4" fmla="*/ 195228 h 220715"/>
                <a:gd name="connsiteX5" fmla="*/ 75520 w 164655"/>
                <a:gd name="connsiteY5" fmla="*/ 214346 h 220715"/>
                <a:gd name="connsiteX6" fmla="*/ 70032 w 164655"/>
                <a:gd name="connsiteY6" fmla="*/ 163369 h 220715"/>
                <a:gd name="connsiteX7" fmla="*/ 110005 w 164655"/>
                <a:gd name="connsiteY7" fmla="*/ 112566 h 220715"/>
                <a:gd name="connsiteX8" fmla="*/ 136530 w 164655"/>
                <a:gd name="connsiteY8" fmla="*/ 93456 h 220715"/>
                <a:gd name="connsiteX9" fmla="*/ 158285 w 164655"/>
                <a:gd name="connsiteY9" fmla="*/ 84423 h 220715"/>
                <a:gd name="connsiteX10" fmla="*/ 140068 w 164655"/>
                <a:gd name="connsiteY10" fmla="*/ 84423 h 220715"/>
                <a:gd name="connsiteX11" fmla="*/ 100986 w 164655"/>
                <a:gd name="connsiteY11" fmla="*/ 93456 h 220715"/>
                <a:gd name="connsiteX12" fmla="*/ 72685 w 164655"/>
                <a:gd name="connsiteY12" fmla="*/ 116107 h 220715"/>
                <a:gd name="connsiteX13" fmla="*/ 79050 w 164655"/>
                <a:gd name="connsiteY13" fmla="*/ 84423 h 220715"/>
                <a:gd name="connsiteX14" fmla="*/ 103633 w 164655"/>
                <a:gd name="connsiteY14" fmla="*/ 39816 h 220715"/>
                <a:gd name="connsiteX15" fmla="*/ 134587 w 164655"/>
                <a:gd name="connsiteY15" fmla="*/ 6369 h 220715"/>
                <a:gd name="connsiteX16" fmla="*/ 103633 w 164655"/>
                <a:gd name="connsiteY16" fmla="*/ 22650 h 220715"/>
                <a:gd name="connsiteX17" fmla="*/ 65436 w 164655"/>
                <a:gd name="connsiteY17" fmla="*/ 59819 h 220715"/>
                <a:gd name="connsiteX18" fmla="*/ 50937 w 164655"/>
                <a:gd name="connsiteY18" fmla="*/ 107082 h 220715"/>
                <a:gd name="connsiteX19" fmla="*/ 50937 w 164655"/>
                <a:gd name="connsiteY19" fmla="*/ 148858 h 220715"/>
                <a:gd name="connsiteX20" fmla="*/ 50937 w 164655"/>
                <a:gd name="connsiteY20" fmla="*/ 170625 h 220715"/>
                <a:gd name="connsiteX21" fmla="*/ 37316 w 164655"/>
                <a:gd name="connsiteY21" fmla="*/ 151688 h 220715"/>
                <a:gd name="connsiteX22" fmla="*/ 6369 w 164655"/>
                <a:gd name="connsiteY22" fmla="*/ 156999 h 22071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  <a:cxn ang="14">
                  <a:pos x="connsiteX14" y="connsiteY14"/>
                </a:cxn>
                <a:cxn ang="15">
                  <a:pos x="connsiteX15" y="connsiteY15"/>
                </a:cxn>
                <a:cxn ang="16">
                  <a:pos x="connsiteX16" y="connsiteY16"/>
                </a:cxn>
                <a:cxn ang="17">
                  <a:pos x="connsiteX17" y="connsiteY17"/>
                </a:cxn>
                <a:cxn ang="18">
                  <a:pos x="connsiteX18" y="connsiteY18"/>
                </a:cxn>
                <a:cxn ang="19">
                  <a:pos x="connsiteX19" y="connsiteY19"/>
                </a:cxn>
                <a:cxn ang="20">
                  <a:pos x="connsiteX20" y="connsiteY20"/>
                </a:cxn>
                <a:cxn ang="21">
                  <a:pos x="connsiteX21" y="connsiteY21"/>
                </a:cxn>
                <a:cxn ang="22">
                  <a:pos x="connsiteX22" y="connsiteY22"/>
                </a:cxn>
              </a:cxnLst>
              <a:rect l="l" t="t" r="r" b="b"/>
              <a:pathLst>
                <a:path w="164655" h="220715">
                  <a:moveTo>
                    <a:pt x="6369" y="156999"/>
                  </a:moveTo>
                  <a:lnTo>
                    <a:pt x="30951" y="167969"/>
                  </a:lnTo>
                  <a:lnTo>
                    <a:pt x="45449" y="179832"/>
                  </a:lnTo>
                  <a:lnTo>
                    <a:pt x="25471" y="187087"/>
                  </a:lnTo>
                  <a:lnTo>
                    <a:pt x="50937" y="195228"/>
                  </a:lnTo>
                  <a:lnTo>
                    <a:pt x="75520" y="214346"/>
                  </a:lnTo>
                  <a:lnTo>
                    <a:pt x="70032" y="163369"/>
                  </a:lnTo>
                  <a:lnTo>
                    <a:pt x="110005" y="112566"/>
                  </a:lnTo>
                  <a:lnTo>
                    <a:pt x="136530" y="93456"/>
                  </a:lnTo>
                  <a:lnTo>
                    <a:pt x="158285" y="84423"/>
                  </a:lnTo>
                  <a:lnTo>
                    <a:pt x="140068" y="84423"/>
                  </a:lnTo>
                  <a:lnTo>
                    <a:pt x="100986" y="93456"/>
                  </a:lnTo>
                  <a:lnTo>
                    <a:pt x="72685" y="116107"/>
                  </a:lnTo>
                  <a:lnTo>
                    <a:pt x="79050" y="84423"/>
                  </a:lnTo>
                  <a:lnTo>
                    <a:pt x="103633" y="39816"/>
                  </a:lnTo>
                  <a:lnTo>
                    <a:pt x="134587" y="6369"/>
                  </a:lnTo>
                  <a:lnTo>
                    <a:pt x="103633" y="22650"/>
                  </a:lnTo>
                  <a:lnTo>
                    <a:pt x="65436" y="59819"/>
                  </a:lnTo>
                  <a:lnTo>
                    <a:pt x="50937" y="107082"/>
                  </a:lnTo>
                  <a:lnTo>
                    <a:pt x="50937" y="148858"/>
                  </a:lnTo>
                  <a:lnTo>
                    <a:pt x="50937" y="170625"/>
                  </a:lnTo>
                  <a:lnTo>
                    <a:pt x="37316" y="151688"/>
                  </a:lnTo>
                  <a:lnTo>
                    <a:pt x="6369" y="156999"/>
                  </a:lnTo>
                </a:path>
              </a:pathLst>
            </a:custGeom>
            <a:solidFill>
              <a:srgbClr val="0020A0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24" name="Freeform 3"/>
            <p:cNvSpPr/>
            <p:nvPr/>
          </p:nvSpPr>
          <p:spPr>
            <a:xfrm>
              <a:off x="6963673" y="2798364"/>
              <a:ext cx="73032" cy="46012"/>
            </a:xfrm>
            <a:custGeom>
              <a:avLst/>
              <a:gdLst>
                <a:gd name="connsiteX0" fmla="*/ 6350 w 73717"/>
                <a:gd name="connsiteY0" fmla="*/ 25468 h 31818"/>
                <a:gd name="connsiteX1" fmla="*/ 25451 w 73717"/>
                <a:gd name="connsiteY1" fmla="*/ 22812 h 31818"/>
                <a:gd name="connsiteX2" fmla="*/ 42784 w 73717"/>
                <a:gd name="connsiteY2" fmla="*/ 9186 h 31818"/>
                <a:gd name="connsiteX3" fmla="*/ 67367 w 73717"/>
                <a:gd name="connsiteY3" fmla="*/ 6350 h 3181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</a:cxnLst>
              <a:rect l="l" t="t" r="r" b="b"/>
              <a:pathLst>
                <a:path w="73717" h="31818">
                  <a:moveTo>
                    <a:pt x="6350" y="25468"/>
                  </a:moveTo>
                  <a:lnTo>
                    <a:pt x="25451" y="22812"/>
                  </a:lnTo>
                  <a:lnTo>
                    <a:pt x="42784" y="9186"/>
                  </a:lnTo>
                  <a:lnTo>
                    <a:pt x="67367" y="6350"/>
                  </a:lnTo>
                </a:path>
              </a:pathLst>
            </a:custGeom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25" name="Freeform 3"/>
            <p:cNvSpPr/>
            <p:nvPr/>
          </p:nvSpPr>
          <p:spPr>
            <a:xfrm>
              <a:off x="7289140" y="2354111"/>
              <a:ext cx="755722" cy="469639"/>
            </a:xfrm>
            <a:custGeom>
              <a:avLst/>
              <a:gdLst>
                <a:gd name="connsiteX0" fmla="*/ 6369 w 754460"/>
                <a:gd name="connsiteY0" fmla="*/ 20880 h 459513"/>
                <a:gd name="connsiteX1" fmla="*/ 19991 w 754460"/>
                <a:gd name="connsiteY1" fmla="*/ 53457 h 459513"/>
                <a:gd name="connsiteX2" fmla="*/ 53591 w 754460"/>
                <a:gd name="connsiteY2" fmla="*/ 84437 h 459513"/>
                <a:gd name="connsiteX3" fmla="*/ 86481 w 754460"/>
                <a:gd name="connsiteY3" fmla="*/ 95248 h 459513"/>
                <a:gd name="connsiteX4" fmla="*/ 132819 w 754460"/>
                <a:gd name="connsiteY4" fmla="*/ 106204 h 459513"/>
                <a:gd name="connsiteX5" fmla="*/ 170131 w 754460"/>
                <a:gd name="connsiteY5" fmla="*/ 117159 h 459513"/>
                <a:gd name="connsiteX6" fmla="*/ 231141 w 754460"/>
                <a:gd name="connsiteY6" fmla="*/ 128841 h 459513"/>
                <a:gd name="connsiteX7" fmla="*/ 300300 w 754460"/>
                <a:gd name="connsiteY7" fmla="*/ 142481 h 459513"/>
                <a:gd name="connsiteX8" fmla="*/ 362209 w 754460"/>
                <a:gd name="connsiteY8" fmla="*/ 161635 h 459513"/>
                <a:gd name="connsiteX9" fmla="*/ 402153 w 754460"/>
                <a:gd name="connsiteY9" fmla="*/ 177887 h 459513"/>
                <a:gd name="connsiteX10" fmla="*/ 448694 w 754460"/>
                <a:gd name="connsiteY10" fmla="*/ 208868 h 459513"/>
                <a:gd name="connsiteX11" fmla="*/ 481388 w 754460"/>
                <a:gd name="connsiteY11" fmla="*/ 250659 h 459513"/>
                <a:gd name="connsiteX12" fmla="*/ 512343 w 754460"/>
                <a:gd name="connsiteY12" fmla="*/ 314195 h 459513"/>
                <a:gd name="connsiteX13" fmla="*/ 534236 w 754460"/>
                <a:gd name="connsiteY13" fmla="*/ 383231 h 459513"/>
                <a:gd name="connsiteX14" fmla="*/ 545979 w 754460"/>
                <a:gd name="connsiteY14" fmla="*/ 453144 h 459513"/>
                <a:gd name="connsiteX15" fmla="*/ 556926 w 754460"/>
                <a:gd name="connsiteY15" fmla="*/ 405889 h 459513"/>
                <a:gd name="connsiteX16" fmla="*/ 568742 w 754460"/>
                <a:gd name="connsiteY16" fmla="*/ 366057 h 459513"/>
                <a:gd name="connsiteX17" fmla="*/ 576861 w 754460"/>
                <a:gd name="connsiteY17" fmla="*/ 307825 h 459513"/>
                <a:gd name="connsiteX18" fmla="*/ 578819 w 754460"/>
                <a:gd name="connsiteY18" fmla="*/ 245145 h 459513"/>
                <a:gd name="connsiteX19" fmla="*/ 586068 w 754460"/>
                <a:gd name="connsiteY19" fmla="*/ 187102 h 459513"/>
                <a:gd name="connsiteX20" fmla="*/ 586938 w 754460"/>
                <a:gd name="connsiteY20" fmla="*/ 112588 h 459513"/>
                <a:gd name="connsiteX21" fmla="*/ 629781 w 754460"/>
                <a:gd name="connsiteY21" fmla="*/ 165335 h 459513"/>
                <a:gd name="connsiteX22" fmla="*/ 648847 w 754460"/>
                <a:gd name="connsiteY22" fmla="*/ 215253 h 459513"/>
                <a:gd name="connsiteX23" fmla="*/ 666173 w 754460"/>
                <a:gd name="connsiteY23" fmla="*/ 259656 h 459513"/>
                <a:gd name="connsiteX24" fmla="*/ 677192 w 754460"/>
                <a:gd name="connsiteY24" fmla="*/ 302340 h 459513"/>
                <a:gd name="connsiteX25" fmla="*/ 682484 w 754460"/>
                <a:gd name="connsiteY25" fmla="*/ 328713 h 459513"/>
                <a:gd name="connsiteX26" fmla="*/ 748090 w 754460"/>
                <a:gd name="connsiteY26" fmla="*/ 379690 h 459513"/>
                <a:gd name="connsiteX27" fmla="*/ 694301 w 754460"/>
                <a:gd name="connsiteY27" fmla="*/ 320573 h 459513"/>
                <a:gd name="connsiteX28" fmla="*/ 682484 w 754460"/>
                <a:gd name="connsiteY28" fmla="*/ 276126 h 459513"/>
                <a:gd name="connsiteX29" fmla="*/ 652617 w 754460"/>
                <a:gd name="connsiteY29" fmla="*/ 180717 h 459513"/>
                <a:gd name="connsiteX30" fmla="*/ 593318 w 754460"/>
                <a:gd name="connsiteY30" fmla="*/ 95248 h 459513"/>
                <a:gd name="connsiteX31" fmla="*/ 563305 w 754460"/>
                <a:gd name="connsiteY31" fmla="*/ 44460 h 459513"/>
                <a:gd name="connsiteX32" fmla="*/ 521549 w 754460"/>
                <a:gd name="connsiteY32" fmla="*/ 48160 h 459513"/>
                <a:gd name="connsiteX33" fmla="*/ 487767 w 754460"/>
                <a:gd name="connsiteY33" fmla="*/ 48160 h 459513"/>
                <a:gd name="connsiteX34" fmla="*/ 440357 w 754460"/>
                <a:gd name="connsiteY34" fmla="*/ 48160 h 459513"/>
                <a:gd name="connsiteX35" fmla="*/ 386784 w 754460"/>
                <a:gd name="connsiteY35" fmla="*/ 39816 h 459513"/>
                <a:gd name="connsiteX36" fmla="*/ 339374 w 754460"/>
                <a:gd name="connsiteY36" fmla="*/ 39816 h 459513"/>
                <a:gd name="connsiteX37" fmla="*/ 303997 w 754460"/>
                <a:gd name="connsiteY37" fmla="*/ 22694 h 459513"/>
                <a:gd name="connsiteX38" fmla="*/ 247598 w 754460"/>
                <a:gd name="connsiteY38" fmla="*/ 9053 h 459513"/>
                <a:gd name="connsiteX39" fmla="*/ 170131 w 754460"/>
                <a:gd name="connsiteY39" fmla="*/ 6369 h 459513"/>
                <a:gd name="connsiteX40" fmla="*/ 64552 w 754460"/>
                <a:gd name="connsiteY40" fmla="*/ 14495 h 459513"/>
                <a:gd name="connsiteX41" fmla="*/ 6369 w 754460"/>
                <a:gd name="connsiteY41" fmla="*/ 20880 h 45951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  <a:cxn ang="14">
                  <a:pos x="connsiteX14" y="connsiteY14"/>
                </a:cxn>
                <a:cxn ang="15">
                  <a:pos x="connsiteX15" y="connsiteY15"/>
                </a:cxn>
                <a:cxn ang="16">
                  <a:pos x="connsiteX16" y="connsiteY16"/>
                </a:cxn>
                <a:cxn ang="17">
                  <a:pos x="connsiteX17" y="connsiteY17"/>
                </a:cxn>
                <a:cxn ang="18">
                  <a:pos x="connsiteX18" y="connsiteY18"/>
                </a:cxn>
                <a:cxn ang="19">
                  <a:pos x="connsiteX19" y="connsiteY19"/>
                </a:cxn>
                <a:cxn ang="20">
                  <a:pos x="connsiteX20" y="connsiteY20"/>
                </a:cxn>
                <a:cxn ang="21">
                  <a:pos x="connsiteX21" y="connsiteY21"/>
                </a:cxn>
                <a:cxn ang="22">
                  <a:pos x="connsiteX22" y="connsiteY22"/>
                </a:cxn>
                <a:cxn ang="23">
                  <a:pos x="connsiteX23" y="connsiteY23"/>
                </a:cxn>
                <a:cxn ang="24">
                  <a:pos x="connsiteX24" y="connsiteY24"/>
                </a:cxn>
                <a:cxn ang="25">
                  <a:pos x="connsiteX25" y="connsiteY25"/>
                </a:cxn>
                <a:cxn ang="26">
                  <a:pos x="connsiteX26" y="connsiteY26"/>
                </a:cxn>
                <a:cxn ang="27">
                  <a:pos x="connsiteX27" y="connsiteY27"/>
                </a:cxn>
                <a:cxn ang="28">
                  <a:pos x="connsiteX28" y="connsiteY28"/>
                </a:cxn>
                <a:cxn ang="29">
                  <a:pos x="connsiteX29" y="connsiteY29"/>
                </a:cxn>
                <a:cxn ang="30">
                  <a:pos x="connsiteX30" y="connsiteY30"/>
                </a:cxn>
                <a:cxn ang="31">
                  <a:pos x="connsiteX31" y="connsiteY31"/>
                </a:cxn>
                <a:cxn ang="32">
                  <a:pos x="connsiteX32" y="connsiteY32"/>
                </a:cxn>
                <a:cxn ang="33">
                  <a:pos x="connsiteX33" y="connsiteY33"/>
                </a:cxn>
                <a:cxn ang="34">
                  <a:pos x="connsiteX34" y="connsiteY34"/>
                </a:cxn>
                <a:cxn ang="35">
                  <a:pos x="connsiteX35" y="connsiteY35"/>
                </a:cxn>
                <a:cxn ang="36">
                  <a:pos x="connsiteX36" y="connsiteY36"/>
                </a:cxn>
                <a:cxn ang="37">
                  <a:pos x="connsiteX37" y="connsiteY37"/>
                </a:cxn>
                <a:cxn ang="38">
                  <a:pos x="connsiteX38" y="connsiteY38"/>
                </a:cxn>
                <a:cxn ang="39">
                  <a:pos x="connsiteX39" y="connsiteY39"/>
                </a:cxn>
                <a:cxn ang="40">
                  <a:pos x="connsiteX40" y="connsiteY40"/>
                </a:cxn>
                <a:cxn ang="41">
                  <a:pos x="connsiteX41" y="connsiteY41"/>
                </a:cxn>
              </a:cxnLst>
              <a:rect l="l" t="t" r="r" b="b"/>
              <a:pathLst>
                <a:path w="754460" h="459513">
                  <a:moveTo>
                    <a:pt x="6369" y="20880"/>
                  </a:moveTo>
                  <a:lnTo>
                    <a:pt x="19991" y="53457"/>
                  </a:lnTo>
                  <a:lnTo>
                    <a:pt x="53591" y="84437"/>
                  </a:lnTo>
                  <a:lnTo>
                    <a:pt x="86481" y="95248"/>
                  </a:lnTo>
                  <a:lnTo>
                    <a:pt x="132819" y="106204"/>
                  </a:lnTo>
                  <a:lnTo>
                    <a:pt x="170131" y="117159"/>
                  </a:lnTo>
                  <a:lnTo>
                    <a:pt x="231141" y="128841"/>
                  </a:lnTo>
                  <a:lnTo>
                    <a:pt x="300300" y="142481"/>
                  </a:lnTo>
                  <a:lnTo>
                    <a:pt x="362209" y="161635"/>
                  </a:lnTo>
                  <a:lnTo>
                    <a:pt x="402153" y="177887"/>
                  </a:lnTo>
                  <a:lnTo>
                    <a:pt x="448694" y="208868"/>
                  </a:lnTo>
                  <a:lnTo>
                    <a:pt x="481388" y="250659"/>
                  </a:lnTo>
                  <a:lnTo>
                    <a:pt x="512343" y="314195"/>
                  </a:lnTo>
                  <a:lnTo>
                    <a:pt x="534236" y="383231"/>
                  </a:lnTo>
                  <a:lnTo>
                    <a:pt x="545979" y="453144"/>
                  </a:lnTo>
                  <a:lnTo>
                    <a:pt x="556926" y="405889"/>
                  </a:lnTo>
                  <a:lnTo>
                    <a:pt x="568742" y="366057"/>
                  </a:lnTo>
                  <a:lnTo>
                    <a:pt x="576861" y="307825"/>
                  </a:lnTo>
                  <a:lnTo>
                    <a:pt x="578819" y="245145"/>
                  </a:lnTo>
                  <a:lnTo>
                    <a:pt x="586068" y="187102"/>
                  </a:lnTo>
                  <a:lnTo>
                    <a:pt x="586938" y="112588"/>
                  </a:lnTo>
                  <a:lnTo>
                    <a:pt x="629781" y="165335"/>
                  </a:lnTo>
                  <a:lnTo>
                    <a:pt x="648847" y="215253"/>
                  </a:lnTo>
                  <a:lnTo>
                    <a:pt x="666173" y="259656"/>
                  </a:lnTo>
                  <a:lnTo>
                    <a:pt x="677192" y="302340"/>
                  </a:lnTo>
                  <a:lnTo>
                    <a:pt x="682484" y="328713"/>
                  </a:lnTo>
                  <a:lnTo>
                    <a:pt x="748090" y="379690"/>
                  </a:lnTo>
                  <a:lnTo>
                    <a:pt x="694301" y="320573"/>
                  </a:lnTo>
                  <a:lnTo>
                    <a:pt x="682484" y="276126"/>
                  </a:lnTo>
                  <a:lnTo>
                    <a:pt x="652617" y="180717"/>
                  </a:lnTo>
                  <a:lnTo>
                    <a:pt x="593318" y="95248"/>
                  </a:lnTo>
                  <a:lnTo>
                    <a:pt x="563305" y="44460"/>
                  </a:lnTo>
                  <a:lnTo>
                    <a:pt x="521549" y="48160"/>
                  </a:lnTo>
                  <a:lnTo>
                    <a:pt x="487767" y="48160"/>
                  </a:lnTo>
                  <a:lnTo>
                    <a:pt x="440357" y="48160"/>
                  </a:lnTo>
                  <a:lnTo>
                    <a:pt x="386784" y="39816"/>
                  </a:lnTo>
                  <a:lnTo>
                    <a:pt x="339374" y="39816"/>
                  </a:lnTo>
                  <a:lnTo>
                    <a:pt x="303997" y="22694"/>
                  </a:lnTo>
                  <a:lnTo>
                    <a:pt x="247598" y="9053"/>
                  </a:lnTo>
                  <a:lnTo>
                    <a:pt x="170131" y="6369"/>
                  </a:lnTo>
                  <a:lnTo>
                    <a:pt x="64552" y="14495"/>
                  </a:lnTo>
                  <a:lnTo>
                    <a:pt x="6369" y="20880"/>
                  </a:lnTo>
                </a:path>
              </a:pathLst>
            </a:custGeom>
            <a:solidFill>
              <a:srgbClr val="0020A0">
                <a:alpha val="100000"/>
              </a:srgbClr>
            </a:solidFill>
            <a:ln w="12700">
              <a:solidFill>
                <a:srgbClr val="0020A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26" name="Freeform 3"/>
            <p:cNvSpPr/>
            <p:nvPr/>
          </p:nvSpPr>
          <p:spPr>
            <a:xfrm>
              <a:off x="7282790" y="2285887"/>
              <a:ext cx="812877" cy="541036"/>
            </a:xfrm>
            <a:custGeom>
              <a:avLst/>
              <a:gdLst>
                <a:gd name="connsiteX0" fmla="*/ 6369 w 811787"/>
                <a:gd name="connsiteY0" fmla="*/ 20880 h 529608"/>
                <a:gd name="connsiteX1" fmla="*/ 20867 w 811787"/>
                <a:gd name="connsiteY1" fmla="*/ 53674 h 529608"/>
                <a:gd name="connsiteX2" fmla="*/ 54468 w 811787"/>
                <a:gd name="connsiteY2" fmla="*/ 85308 h 529608"/>
                <a:gd name="connsiteX3" fmla="*/ 88250 w 811787"/>
                <a:gd name="connsiteY3" fmla="*/ 95393 h 529608"/>
                <a:gd name="connsiteX4" fmla="*/ 133703 w 811787"/>
                <a:gd name="connsiteY4" fmla="*/ 107074 h 529608"/>
                <a:gd name="connsiteX5" fmla="*/ 170131 w 811787"/>
                <a:gd name="connsiteY5" fmla="*/ 118102 h 529608"/>
                <a:gd name="connsiteX6" fmla="*/ 231126 w 811787"/>
                <a:gd name="connsiteY6" fmla="*/ 129929 h 529608"/>
                <a:gd name="connsiteX7" fmla="*/ 301156 w 811787"/>
                <a:gd name="connsiteY7" fmla="*/ 142698 h 529608"/>
                <a:gd name="connsiteX8" fmla="*/ 362194 w 811787"/>
                <a:gd name="connsiteY8" fmla="*/ 162506 h 529608"/>
                <a:gd name="connsiteX9" fmla="*/ 401268 w 811787"/>
                <a:gd name="connsiteY9" fmla="*/ 184417 h 529608"/>
                <a:gd name="connsiteX10" fmla="*/ 442300 w 811787"/>
                <a:gd name="connsiteY10" fmla="*/ 223379 h 529608"/>
                <a:gd name="connsiteX11" fmla="*/ 479634 w 811787"/>
                <a:gd name="connsiteY11" fmla="*/ 259656 h 529608"/>
                <a:gd name="connsiteX12" fmla="*/ 513198 w 811787"/>
                <a:gd name="connsiteY12" fmla="*/ 315087 h 529608"/>
                <a:gd name="connsiteX13" fmla="*/ 538715 w 811787"/>
                <a:gd name="connsiteY13" fmla="*/ 381453 h 529608"/>
                <a:gd name="connsiteX14" fmla="*/ 555171 w 811787"/>
                <a:gd name="connsiteY14" fmla="*/ 456858 h 529608"/>
                <a:gd name="connsiteX15" fmla="*/ 569670 w 811787"/>
                <a:gd name="connsiteY15" fmla="*/ 404111 h 529608"/>
                <a:gd name="connsiteX16" fmla="*/ 577934 w 811787"/>
                <a:gd name="connsiteY16" fmla="*/ 357895 h 529608"/>
                <a:gd name="connsiteX17" fmla="*/ 578804 w 811787"/>
                <a:gd name="connsiteY17" fmla="*/ 301592 h 529608"/>
                <a:gd name="connsiteX18" fmla="*/ 588736 w 811787"/>
                <a:gd name="connsiteY18" fmla="*/ 237890 h 529608"/>
                <a:gd name="connsiteX19" fmla="*/ 586054 w 811787"/>
                <a:gd name="connsiteY19" fmla="*/ 184417 h 529608"/>
                <a:gd name="connsiteX20" fmla="*/ 597942 w 811787"/>
                <a:gd name="connsiteY20" fmla="*/ 173461 h 529608"/>
                <a:gd name="connsiteX21" fmla="*/ 617008 w 811787"/>
                <a:gd name="connsiteY21" fmla="*/ 196098 h 529608"/>
                <a:gd name="connsiteX22" fmla="*/ 647093 w 811787"/>
                <a:gd name="connsiteY22" fmla="*/ 228893 h 529608"/>
                <a:gd name="connsiteX23" fmla="*/ 700665 w 811787"/>
                <a:gd name="connsiteY23" fmla="*/ 378797 h 529608"/>
                <a:gd name="connsiteX24" fmla="*/ 763444 w 811787"/>
                <a:gd name="connsiteY24" fmla="*/ 462344 h 529608"/>
                <a:gd name="connsiteX25" fmla="*/ 805418 w 811787"/>
                <a:gd name="connsiteY25" fmla="*/ 523238 h 529608"/>
                <a:gd name="connsiteX26" fmla="*/ 760834 w 811787"/>
                <a:gd name="connsiteY26" fmla="*/ 439511 h 529608"/>
                <a:gd name="connsiteX27" fmla="*/ 731620 w 811787"/>
                <a:gd name="connsiteY27" fmla="*/ 413319 h 529608"/>
                <a:gd name="connsiteX28" fmla="*/ 683557 w 811787"/>
                <a:gd name="connsiteY28" fmla="*/ 276126 h 529608"/>
                <a:gd name="connsiteX29" fmla="*/ 652602 w 811787"/>
                <a:gd name="connsiteY29" fmla="*/ 181587 h 529608"/>
                <a:gd name="connsiteX30" fmla="*/ 595115 w 811787"/>
                <a:gd name="connsiteY30" fmla="*/ 95393 h 529608"/>
                <a:gd name="connsiteX31" fmla="*/ 563291 w 811787"/>
                <a:gd name="connsiteY31" fmla="*/ 45476 h 529608"/>
                <a:gd name="connsiteX32" fmla="*/ 522404 w 811787"/>
                <a:gd name="connsiteY32" fmla="*/ 48160 h 529608"/>
                <a:gd name="connsiteX33" fmla="*/ 487753 w 811787"/>
                <a:gd name="connsiteY33" fmla="*/ 48160 h 529608"/>
                <a:gd name="connsiteX34" fmla="*/ 440342 w 811787"/>
                <a:gd name="connsiteY34" fmla="*/ 48160 h 529608"/>
                <a:gd name="connsiteX35" fmla="*/ 387639 w 811787"/>
                <a:gd name="connsiteY35" fmla="*/ 40905 h 529608"/>
                <a:gd name="connsiteX36" fmla="*/ 340229 w 811787"/>
                <a:gd name="connsiteY36" fmla="*/ 40905 h 529608"/>
                <a:gd name="connsiteX37" fmla="*/ 303982 w 811787"/>
                <a:gd name="connsiteY37" fmla="*/ 22693 h 529608"/>
                <a:gd name="connsiteX38" fmla="*/ 248453 w 811787"/>
                <a:gd name="connsiteY38" fmla="*/ 9053 h 529608"/>
                <a:gd name="connsiteX39" fmla="*/ 170131 w 811787"/>
                <a:gd name="connsiteY39" fmla="*/ 6369 h 529608"/>
                <a:gd name="connsiteX40" fmla="*/ 65437 w 811787"/>
                <a:gd name="connsiteY40" fmla="*/ 15438 h 529608"/>
                <a:gd name="connsiteX41" fmla="*/ 6369 w 811787"/>
                <a:gd name="connsiteY41" fmla="*/ 20880 h 52960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  <a:cxn ang="14">
                  <a:pos x="connsiteX14" y="connsiteY14"/>
                </a:cxn>
                <a:cxn ang="15">
                  <a:pos x="connsiteX15" y="connsiteY15"/>
                </a:cxn>
                <a:cxn ang="16">
                  <a:pos x="connsiteX16" y="connsiteY16"/>
                </a:cxn>
                <a:cxn ang="17">
                  <a:pos x="connsiteX17" y="connsiteY17"/>
                </a:cxn>
                <a:cxn ang="18">
                  <a:pos x="connsiteX18" y="connsiteY18"/>
                </a:cxn>
                <a:cxn ang="19">
                  <a:pos x="connsiteX19" y="connsiteY19"/>
                </a:cxn>
                <a:cxn ang="20">
                  <a:pos x="connsiteX20" y="connsiteY20"/>
                </a:cxn>
                <a:cxn ang="21">
                  <a:pos x="connsiteX21" y="connsiteY21"/>
                </a:cxn>
                <a:cxn ang="22">
                  <a:pos x="connsiteX22" y="connsiteY22"/>
                </a:cxn>
                <a:cxn ang="23">
                  <a:pos x="connsiteX23" y="connsiteY23"/>
                </a:cxn>
                <a:cxn ang="24">
                  <a:pos x="connsiteX24" y="connsiteY24"/>
                </a:cxn>
                <a:cxn ang="25">
                  <a:pos x="connsiteX25" y="connsiteY25"/>
                </a:cxn>
                <a:cxn ang="26">
                  <a:pos x="connsiteX26" y="connsiteY26"/>
                </a:cxn>
                <a:cxn ang="27">
                  <a:pos x="connsiteX27" y="connsiteY27"/>
                </a:cxn>
                <a:cxn ang="28">
                  <a:pos x="connsiteX28" y="connsiteY28"/>
                </a:cxn>
                <a:cxn ang="29">
                  <a:pos x="connsiteX29" y="connsiteY29"/>
                </a:cxn>
                <a:cxn ang="30">
                  <a:pos x="connsiteX30" y="connsiteY30"/>
                </a:cxn>
                <a:cxn ang="31">
                  <a:pos x="connsiteX31" y="connsiteY31"/>
                </a:cxn>
                <a:cxn ang="32">
                  <a:pos x="connsiteX32" y="connsiteY32"/>
                </a:cxn>
                <a:cxn ang="33">
                  <a:pos x="connsiteX33" y="connsiteY33"/>
                </a:cxn>
                <a:cxn ang="34">
                  <a:pos x="connsiteX34" y="connsiteY34"/>
                </a:cxn>
                <a:cxn ang="35">
                  <a:pos x="connsiteX35" y="connsiteY35"/>
                </a:cxn>
                <a:cxn ang="36">
                  <a:pos x="connsiteX36" y="connsiteY36"/>
                </a:cxn>
                <a:cxn ang="37">
                  <a:pos x="connsiteX37" y="connsiteY37"/>
                </a:cxn>
                <a:cxn ang="38">
                  <a:pos x="connsiteX38" y="connsiteY38"/>
                </a:cxn>
                <a:cxn ang="39">
                  <a:pos x="connsiteX39" y="connsiteY39"/>
                </a:cxn>
                <a:cxn ang="40">
                  <a:pos x="connsiteX40" y="connsiteY40"/>
                </a:cxn>
                <a:cxn ang="41">
                  <a:pos x="connsiteX41" y="connsiteY41"/>
                </a:cxn>
              </a:cxnLst>
              <a:rect l="l" t="t" r="r" b="b"/>
              <a:pathLst>
                <a:path w="811787" h="529608">
                  <a:moveTo>
                    <a:pt x="6369" y="20880"/>
                  </a:moveTo>
                  <a:lnTo>
                    <a:pt x="20867" y="53674"/>
                  </a:lnTo>
                  <a:lnTo>
                    <a:pt x="54468" y="85308"/>
                  </a:lnTo>
                  <a:lnTo>
                    <a:pt x="88250" y="95393"/>
                  </a:lnTo>
                  <a:lnTo>
                    <a:pt x="133703" y="107074"/>
                  </a:lnTo>
                  <a:lnTo>
                    <a:pt x="170131" y="118102"/>
                  </a:lnTo>
                  <a:lnTo>
                    <a:pt x="231126" y="129929"/>
                  </a:lnTo>
                  <a:lnTo>
                    <a:pt x="301156" y="142698"/>
                  </a:lnTo>
                  <a:lnTo>
                    <a:pt x="362194" y="162506"/>
                  </a:lnTo>
                  <a:lnTo>
                    <a:pt x="401268" y="184417"/>
                  </a:lnTo>
                  <a:lnTo>
                    <a:pt x="442300" y="223379"/>
                  </a:lnTo>
                  <a:lnTo>
                    <a:pt x="479634" y="259656"/>
                  </a:lnTo>
                  <a:lnTo>
                    <a:pt x="513198" y="315087"/>
                  </a:lnTo>
                  <a:lnTo>
                    <a:pt x="538715" y="381453"/>
                  </a:lnTo>
                  <a:lnTo>
                    <a:pt x="555171" y="456858"/>
                  </a:lnTo>
                  <a:lnTo>
                    <a:pt x="569670" y="404111"/>
                  </a:lnTo>
                  <a:lnTo>
                    <a:pt x="577934" y="357895"/>
                  </a:lnTo>
                  <a:lnTo>
                    <a:pt x="578804" y="301592"/>
                  </a:lnTo>
                  <a:lnTo>
                    <a:pt x="588736" y="237890"/>
                  </a:lnTo>
                  <a:lnTo>
                    <a:pt x="586054" y="184417"/>
                  </a:lnTo>
                  <a:lnTo>
                    <a:pt x="597942" y="173461"/>
                  </a:lnTo>
                  <a:lnTo>
                    <a:pt x="617008" y="196098"/>
                  </a:lnTo>
                  <a:lnTo>
                    <a:pt x="647093" y="228893"/>
                  </a:lnTo>
                  <a:lnTo>
                    <a:pt x="700665" y="378797"/>
                  </a:lnTo>
                  <a:lnTo>
                    <a:pt x="763444" y="462344"/>
                  </a:lnTo>
                  <a:lnTo>
                    <a:pt x="805418" y="523238"/>
                  </a:lnTo>
                  <a:lnTo>
                    <a:pt x="760834" y="439511"/>
                  </a:lnTo>
                  <a:lnTo>
                    <a:pt x="731620" y="413319"/>
                  </a:lnTo>
                  <a:lnTo>
                    <a:pt x="683557" y="276126"/>
                  </a:lnTo>
                  <a:lnTo>
                    <a:pt x="652602" y="181587"/>
                  </a:lnTo>
                  <a:lnTo>
                    <a:pt x="595115" y="95393"/>
                  </a:lnTo>
                  <a:lnTo>
                    <a:pt x="563291" y="45476"/>
                  </a:lnTo>
                  <a:lnTo>
                    <a:pt x="522404" y="48160"/>
                  </a:lnTo>
                  <a:lnTo>
                    <a:pt x="487753" y="48160"/>
                  </a:lnTo>
                  <a:lnTo>
                    <a:pt x="440342" y="48160"/>
                  </a:lnTo>
                  <a:lnTo>
                    <a:pt x="387639" y="40905"/>
                  </a:lnTo>
                  <a:lnTo>
                    <a:pt x="340229" y="40905"/>
                  </a:lnTo>
                  <a:lnTo>
                    <a:pt x="303982" y="22693"/>
                  </a:lnTo>
                  <a:lnTo>
                    <a:pt x="248453" y="9053"/>
                  </a:lnTo>
                  <a:lnTo>
                    <a:pt x="170131" y="6369"/>
                  </a:lnTo>
                  <a:lnTo>
                    <a:pt x="65437" y="15438"/>
                  </a:lnTo>
                  <a:lnTo>
                    <a:pt x="6369" y="20880"/>
                  </a:lnTo>
                </a:path>
              </a:pathLst>
            </a:custGeom>
            <a:solidFill>
              <a:srgbClr val="4080FF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27" name="Freeform 3"/>
            <p:cNvSpPr/>
            <p:nvPr/>
          </p:nvSpPr>
          <p:spPr>
            <a:xfrm>
              <a:off x="6835072" y="2036788"/>
              <a:ext cx="825578" cy="1347039"/>
            </a:xfrm>
            <a:custGeom>
              <a:avLst/>
              <a:gdLst>
                <a:gd name="connsiteX0" fmla="*/ 363961 w 825341"/>
                <a:gd name="connsiteY0" fmla="*/ 1011028 h 1317954"/>
                <a:gd name="connsiteX1" fmla="*/ 424094 w 825341"/>
                <a:gd name="connsiteY1" fmla="*/ 920045 h 1317954"/>
                <a:gd name="connsiteX2" fmla="*/ 446908 w 825341"/>
                <a:gd name="connsiteY2" fmla="*/ 859339 h 1317954"/>
                <a:gd name="connsiteX3" fmla="*/ 476797 w 825341"/>
                <a:gd name="connsiteY3" fmla="*/ 758445 h 1317954"/>
                <a:gd name="connsiteX4" fmla="*/ 495891 w 825341"/>
                <a:gd name="connsiteY4" fmla="*/ 663921 h 1317954"/>
                <a:gd name="connsiteX5" fmla="*/ 513225 w 825341"/>
                <a:gd name="connsiteY5" fmla="*/ 564094 h 1317954"/>
                <a:gd name="connsiteX6" fmla="*/ 510571 w 825341"/>
                <a:gd name="connsiteY6" fmla="*/ 497707 h 1317954"/>
                <a:gd name="connsiteX7" fmla="*/ 505090 w 825341"/>
                <a:gd name="connsiteY7" fmla="*/ 436979 h 1317954"/>
                <a:gd name="connsiteX8" fmla="*/ 536038 w 825341"/>
                <a:gd name="connsiteY8" fmla="*/ 426023 h 1317954"/>
                <a:gd name="connsiteX9" fmla="*/ 562389 w 825341"/>
                <a:gd name="connsiteY9" fmla="*/ 407812 h 1317954"/>
                <a:gd name="connsiteX10" fmla="*/ 580607 w 825341"/>
                <a:gd name="connsiteY10" fmla="*/ 380532 h 1317954"/>
                <a:gd name="connsiteX11" fmla="*/ 596171 w 825341"/>
                <a:gd name="connsiteY11" fmla="*/ 345125 h 1317954"/>
                <a:gd name="connsiteX12" fmla="*/ 602536 w 825341"/>
                <a:gd name="connsiteY12" fmla="*/ 317845 h 1317954"/>
                <a:gd name="connsiteX13" fmla="*/ 603421 w 825341"/>
                <a:gd name="connsiteY13" fmla="*/ 299851 h 1317954"/>
                <a:gd name="connsiteX14" fmla="*/ 616150 w 825341"/>
                <a:gd name="connsiteY14" fmla="*/ 311678 h 1317954"/>
                <a:gd name="connsiteX15" fmla="*/ 629772 w 825341"/>
                <a:gd name="connsiteY15" fmla="*/ 317845 h 1317954"/>
                <a:gd name="connsiteX16" fmla="*/ 648866 w 825341"/>
                <a:gd name="connsiteY16" fmla="*/ 324229 h 1317954"/>
                <a:gd name="connsiteX17" fmla="*/ 671680 w 825341"/>
                <a:gd name="connsiteY17" fmla="*/ 320674 h 1317954"/>
                <a:gd name="connsiteX18" fmla="*/ 649751 w 825341"/>
                <a:gd name="connsiteY18" fmla="*/ 331485 h 1317954"/>
                <a:gd name="connsiteX19" fmla="*/ 646221 w 825341"/>
                <a:gd name="connsiteY19" fmla="*/ 350639 h 1317954"/>
                <a:gd name="connsiteX20" fmla="*/ 655239 w 825341"/>
                <a:gd name="connsiteY20" fmla="*/ 365150 h 1317954"/>
                <a:gd name="connsiteX21" fmla="*/ 675218 w 825341"/>
                <a:gd name="connsiteY21" fmla="*/ 368850 h 1317954"/>
                <a:gd name="connsiteX22" fmla="*/ 698923 w 825341"/>
                <a:gd name="connsiteY22" fmla="*/ 357024 h 1317954"/>
                <a:gd name="connsiteX23" fmla="*/ 712552 w 825341"/>
                <a:gd name="connsiteY23" fmla="*/ 332356 h 1317954"/>
                <a:gd name="connsiteX24" fmla="*/ 704432 w 825341"/>
                <a:gd name="connsiteY24" fmla="*/ 296078 h 1317954"/>
                <a:gd name="connsiteX25" fmla="*/ 687977 w 825341"/>
                <a:gd name="connsiteY25" fmla="*/ 269741 h 1317954"/>
                <a:gd name="connsiteX26" fmla="*/ 624284 w 825341"/>
                <a:gd name="connsiteY26" fmla="*/ 231650 h 1317954"/>
                <a:gd name="connsiteX27" fmla="*/ 707042 w 825341"/>
                <a:gd name="connsiteY27" fmla="*/ 255230 h 1317954"/>
                <a:gd name="connsiteX28" fmla="*/ 748944 w 825341"/>
                <a:gd name="connsiteY28" fmla="*/ 303334 h 1317954"/>
                <a:gd name="connsiteX29" fmla="*/ 767212 w 825341"/>
                <a:gd name="connsiteY29" fmla="*/ 308848 h 1317954"/>
                <a:gd name="connsiteX30" fmla="*/ 782725 w 825341"/>
                <a:gd name="connsiteY30" fmla="*/ 298908 h 1317954"/>
                <a:gd name="connsiteX31" fmla="*/ 788017 w 825341"/>
                <a:gd name="connsiteY31" fmla="*/ 276126 h 1317954"/>
                <a:gd name="connsiteX32" fmla="*/ 777288 w 825341"/>
                <a:gd name="connsiteY32" fmla="*/ 253416 h 1317954"/>
                <a:gd name="connsiteX33" fmla="*/ 748944 w 825341"/>
                <a:gd name="connsiteY33" fmla="*/ 219824 h 1317954"/>
                <a:gd name="connsiteX34" fmla="*/ 698923 w 825341"/>
                <a:gd name="connsiteY34" fmla="*/ 191673 h 1317954"/>
                <a:gd name="connsiteX35" fmla="*/ 634368 w 825341"/>
                <a:gd name="connsiteY35" fmla="*/ 172591 h 1317954"/>
                <a:gd name="connsiteX36" fmla="*/ 692543 w 825341"/>
                <a:gd name="connsiteY36" fmla="*/ 170777 h 1317954"/>
                <a:gd name="connsiteX37" fmla="*/ 739954 w 825341"/>
                <a:gd name="connsiteY37" fmla="*/ 194502 h 1317954"/>
                <a:gd name="connsiteX38" fmla="*/ 788017 w 825341"/>
                <a:gd name="connsiteY38" fmla="*/ 231650 h 1317954"/>
                <a:gd name="connsiteX39" fmla="*/ 804473 w 825341"/>
                <a:gd name="connsiteY39" fmla="*/ 231650 h 1317954"/>
                <a:gd name="connsiteX40" fmla="*/ 818972 w 825341"/>
                <a:gd name="connsiteY40" fmla="*/ 216269 h 1317954"/>
                <a:gd name="connsiteX41" fmla="*/ 816362 w 825341"/>
                <a:gd name="connsiteY41" fmla="*/ 191673 h 1317954"/>
                <a:gd name="connsiteX42" fmla="*/ 789975 w 825341"/>
                <a:gd name="connsiteY42" fmla="*/ 163522 h 1317954"/>
                <a:gd name="connsiteX43" fmla="*/ 759020 w 825341"/>
                <a:gd name="connsiteY43" fmla="*/ 142626 h 1317954"/>
                <a:gd name="connsiteX44" fmla="*/ 703490 w 825341"/>
                <a:gd name="connsiteY44" fmla="*/ 115418 h 1317954"/>
                <a:gd name="connsiteX45" fmla="*/ 659834 w 825341"/>
                <a:gd name="connsiteY45" fmla="*/ 111863 h 1317954"/>
                <a:gd name="connsiteX46" fmla="*/ 603421 w 825341"/>
                <a:gd name="connsiteY46" fmla="*/ 125503 h 1317954"/>
                <a:gd name="connsiteX47" fmla="*/ 637906 w 825341"/>
                <a:gd name="connsiteY47" fmla="*/ 102648 h 1317954"/>
                <a:gd name="connsiteX48" fmla="*/ 675218 w 825341"/>
                <a:gd name="connsiteY48" fmla="*/ 99964 h 1317954"/>
                <a:gd name="connsiteX49" fmla="*/ 715379 w 825341"/>
                <a:gd name="connsiteY49" fmla="*/ 102648 h 1317954"/>
                <a:gd name="connsiteX50" fmla="*/ 732487 w 825341"/>
                <a:gd name="connsiteY50" fmla="*/ 121730 h 1317954"/>
                <a:gd name="connsiteX51" fmla="*/ 768081 w 825341"/>
                <a:gd name="connsiteY51" fmla="*/ 140014 h 1317954"/>
                <a:gd name="connsiteX52" fmla="*/ 796354 w 825341"/>
                <a:gd name="connsiteY52" fmla="*/ 140014 h 1317954"/>
                <a:gd name="connsiteX53" fmla="*/ 804473 w 825341"/>
                <a:gd name="connsiteY53" fmla="*/ 125503 h 1317954"/>
                <a:gd name="connsiteX54" fmla="*/ 802733 w 825341"/>
                <a:gd name="connsiteY54" fmla="*/ 105478 h 1317954"/>
                <a:gd name="connsiteX55" fmla="*/ 784538 w 825341"/>
                <a:gd name="connsiteY55" fmla="*/ 86324 h 1317954"/>
                <a:gd name="connsiteX56" fmla="*/ 737127 w 825341"/>
                <a:gd name="connsiteY56" fmla="*/ 53602 h 1317954"/>
                <a:gd name="connsiteX57" fmla="*/ 687977 w 825341"/>
                <a:gd name="connsiteY57" fmla="*/ 36406 h 1317954"/>
                <a:gd name="connsiteX58" fmla="*/ 617919 w 825341"/>
                <a:gd name="connsiteY58" fmla="*/ 39091 h 1317954"/>
                <a:gd name="connsiteX59" fmla="*/ 552487 w 825341"/>
                <a:gd name="connsiteY59" fmla="*/ 53602 h 1317954"/>
                <a:gd name="connsiteX60" fmla="*/ 505090 w 825341"/>
                <a:gd name="connsiteY60" fmla="*/ 77327 h 1317954"/>
                <a:gd name="connsiteX61" fmla="*/ 460522 w 825341"/>
                <a:gd name="connsiteY61" fmla="*/ 102648 h 1317954"/>
                <a:gd name="connsiteX62" fmla="*/ 432228 w 825341"/>
                <a:gd name="connsiteY62" fmla="*/ 60857 h 1317954"/>
                <a:gd name="connsiteX63" fmla="*/ 403223 w 825341"/>
                <a:gd name="connsiteY63" fmla="*/ 16454 h 1317954"/>
                <a:gd name="connsiteX64" fmla="*/ 367672 w 825341"/>
                <a:gd name="connsiteY64" fmla="*/ 6369 h 1317954"/>
                <a:gd name="connsiteX65" fmla="*/ 331244 w 825341"/>
                <a:gd name="connsiteY65" fmla="*/ 10940 h 1317954"/>
                <a:gd name="connsiteX66" fmla="*/ 313911 w 825341"/>
                <a:gd name="connsiteY66" fmla="*/ 30965 h 1317954"/>
                <a:gd name="connsiteX67" fmla="*/ 342206 w 825341"/>
                <a:gd name="connsiteY67" fmla="*/ 58245 h 1317954"/>
                <a:gd name="connsiteX68" fmla="*/ 358481 w 825341"/>
                <a:gd name="connsiteY68" fmla="*/ 86324 h 1317954"/>
                <a:gd name="connsiteX69" fmla="*/ 363961 w 825341"/>
                <a:gd name="connsiteY69" fmla="*/ 114475 h 1317954"/>
                <a:gd name="connsiteX70" fmla="*/ 373160 w 825341"/>
                <a:gd name="connsiteY70" fmla="*/ 164392 h 1317954"/>
                <a:gd name="connsiteX71" fmla="*/ 363961 w 825341"/>
                <a:gd name="connsiteY71" fmla="*/ 198057 h 1317954"/>
                <a:gd name="connsiteX72" fmla="*/ 354059 w 825341"/>
                <a:gd name="connsiteY72" fmla="*/ 229038 h 1317954"/>
                <a:gd name="connsiteX73" fmla="*/ 336725 w 825341"/>
                <a:gd name="connsiteY73" fmla="*/ 253416 h 1317954"/>
                <a:gd name="connsiteX74" fmla="*/ 328592 w 825341"/>
                <a:gd name="connsiteY74" fmla="*/ 283381 h 1317954"/>
                <a:gd name="connsiteX75" fmla="*/ 328592 w 825341"/>
                <a:gd name="connsiteY75" fmla="*/ 325100 h 1317954"/>
                <a:gd name="connsiteX76" fmla="*/ 336725 w 825341"/>
                <a:gd name="connsiteY76" fmla="*/ 369721 h 1317954"/>
                <a:gd name="connsiteX77" fmla="*/ 347694 w 825341"/>
                <a:gd name="connsiteY77" fmla="*/ 403386 h 1317954"/>
                <a:gd name="connsiteX78" fmla="*/ 331244 w 825341"/>
                <a:gd name="connsiteY78" fmla="*/ 475070 h 1317954"/>
                <a:gd name="connsiteX79" fmla="*/ 309316 w 825341"/>
                <a:gd name="connsiteY79" fmla="*/ 553138 h 1317954"/>
                <a:gd name="connsiteX80" fmla="*/ 286676 w 825341"/>
                <a:gd name="connsiteY80" fmla="*/ 614889 h 1317954"/>
                <a:gd name="connsiteX81" fmla="*/ 265631 w 825341"/>
                <a:gd name="connsiteY81" fmla="*/ 674899 h 1317954"/>
                <a:gd name="connsiteX82" fmla="*/ 242999 w 825341"/>
                <a:gd name="connsiteY82" fmla="*/ 714013 h 1317954"/>
                <a:gd name="connsiteX83" fmla="*/ 215582 w 825341"/>
                <a:gd name="connsiteY83" fmla="*/ 755790 h 1317954"/>
                <a:gd name="connsiteX84" fmla="*/ 176501 w 825341"/>
                <a:gd name="connsiteY84" fmla="*/ 791189 h 1317954"/>
                <a:gd name="connsiteX85" fmla="*/ 122740 w 825341"/>
                <a:gd name="connsiteY85" fmla="*/ 831195 h 1317954"/>
                <a:gd name="connsiteX86" fmla="*/ 78171 w 825341"/>
                <a:gd name="connsiteY86" fmla="*/ 892968 h 1317954"/>
                <a:gd name="connsiteX87" fmla="*/ 37314 w 825341"/>
                <a:gd name="connsiteY87" fmla="*/ 973685 h 1317954"/>
                <a:gd name="connsiteX88" fmla="*/ 20870 w 825341"/>
                <a:gd name="connsiteY88" fmla="*/ 1029972 h 1317954"/>
                <a:gd name="connsiteX89" fmla="*/ 9021 w 825341"/>
                <a:gd name="connsiteY89" fmla="*/ 1071742 h 1317954"/>
                <a:gd name="connsiteX90" fmla="*/ 9021 w 825341"/>
                <a:gd name="connsiteY90" fmla="*/ 1111749 h 1317954"/>
                <a:gd name="connsiteX91" fmla="*/ 6369 w 825341"/>
                <a:gd name="connsiteY91" fmla="*/ 1153518 h 1317954"/>
                <a:gd name="connsiteX92" fmla="*/ 9021 w 825341"/>
                <a:gd name="connsiteY92" fmla="*/ 1203435 h 1317954"/>
                <a:gd name="connsiteX93" fmla="*/ 23523 w 825341"/>
                <a:gd name="connsiteY93" fmla="*/ 1249810 h 1317954"/>
                <a:gd name="connsiteX94" fmla="*/ 47224 w 825341"/>
                <a:gd name="connsiteY94" fmla="*/ 1278839 h 1317954"/>
                <a:gd name="connsiteX95" fmla="*/ 70037 w 825341"/>
                <a:gd name="connsiteY95" fmla="*/ 1295300 h 1317954"/>
                <a:gd name="connsiteX96" fmla="*/ 98157 w 825341"/>
                <a:gd name="connsiteY96" fmla="*/ 1306983 h 1317954"/>
                <a:gd name="connsiteX97" fmla="*/ 142900 w 825341"/>
                <a:gd name="connsiteY97" fmla="*/ 1311585 h 1317954"/>
                <a:gd name="connsiteX98" fmla="*/ 179328 w 825341"/>
                <a:gd name="connsiteY98" fmla="*/ 1301673 h 1317954"/>
                <a:gd name="connsiteX99" fmla="*/ 212044 w 825341"/>
                <a:gd name="connsiteY99" fmla="*/ 1268041 h 1317954"/>
                <a:gd name="connsiteX100" fmla="*/ 234684 w 825341"/>
                <a:gd name="connsiteY100" fmla="*/ 1222553 h 1317954"/>
                <a:gd name="connsiteX101" fmla="*/ 242999 w 825341"/>
                <a:gd name="connsiteY101" fmla="*/ 1169980 h 1317954"/>
                <a:gd name="connsiteX102" fmla="*/ 278369 w 825341"/>
                <a:gd name="connsiteY102" fmla="*/ 1116348 h 1317954"/>
                <a:gd name="connsiteX103" fmla="*/ 320277 w 825341"/>
                <a:gd name="connsiteY103" fmla="*/ 1069972 h 1317954"/>
                <a:gd name="connsiteX104" fmla="*/ 363961 w 825341"/>
                <a:gd name="connsiteY104" fmla="*/ 1011028 h 131795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  <a:cxn ang="14">
                  <a:pos x="connsiteX14" y="connsiteY14"/>
                </a:cxn>
                <a:cxn ang="15">
                  <a:pos x="connsiteX15" y="connsiteY15"/>
                </a:cxn>
                <a:cxn ang="16">
                  <a:pos x="connsiteX16" y="connsiteY16"/>
                </a:cxn>
                <a:cxn ang="17">
                  <a:pos x="connsiteX17" y="connsiteY17"/>
                </a:cxn>
                <a:cxn ang="18">
                  <a:pos x="connsiteX18" y="connsiteY18"/>
                </a:cxn>
                <a:cxn ang="19">
                  <a:pos x="connsiteX19" y="connsiteY19"/>
                </a:cxn>
                <a:cxn ang="20">
                  <a:pos x="connsiteX20" y="connsiteY20"/>
                </a:cxn>
                <a:cxn ang="21">
                  <a:pos x="connsiteX21" y="connsiteY21"/>
                </a:cxn>
                <a:cxn ang="22">
                  <a:pos x="connsiteX22" y="connsiteY22"/>
                </a:cxn>
                <a:cxn ang="23">
                  <a:pos x="connsiteX23" y="connsiteY23"/>
                </a:cxn>
                <a:cxn ang="24">
                  <a:pos x="connsiteX24" y="connsiteY24"/>
                </a:cxn>
                <a:cxn ang="25">
                  <a:pos x="connsiteX25" y="connsiteY25"/>
                </a:cxn>
                <a:cxn ang="26">
                  <a:pos x="connsiteX26" y="connsiteY26"/>
                </a:cxn>
                <a:cxn ang="27">
                  <a:pos x="connsiteX27" y="connsiteY27"/>
                </a:cxn>
                <a:cxn ang="28">
                  <a:pos x="connsiteX28" y="connsiteY28"/>
                </a:cxn>
                <a:cxn ang="29">
                  <a:pos x="connsiteX29" y="connsiteY29"/>
                </a:cxn>
                <a:cxn ang="30">
                  <a:pos x="connsiteX30" y="connsiteY30"/>
                </a:cxn>
                <a:cxn ang="31">
                  <a:pos x="connsiteX31" y="connsiteY31"/>
                </a:cxn>
                <a:cxn ang="32">
                  <a:pos x="connsiteX32" y="connsiteY32"/>
                </a:cxn>
                <a:cxn ang="33">
                  <a:pos x="connsiteX33" y="connsiteY33"/>
                </a:cxn>
                <a:cxn ang="34">
                  <a:pos x="connsiteX34" y="connsiteY34"/>
                </a:cxn>
                <a:cxn ang="35">
                  <a:pos x="connsiteX35" y="connsiteY35"/>
                </a:cxn>
                <a:cxn ang="36">
                  <a:pos x="connsiteX36" y="connsiteY36"/>
                </a:cxn>
                <a:cxn ang="37">
                  <a:pos x="connsiteX37" y="connsiteY37"/>
                </a:cxn>
                <a:cxn ang="38">
                  <a:pos x="connsiteX38" y="connsiteY38"/>
                </a:cxn>
                <a:cxn ang="39">
                  <a:pos x="connsiteX39" y="connsiteY39"/>
                </a:cxn>
                <a:cxn ang="40">
                  <a:pos x="connsiteX40" y="connsiteY40"/>
                </a:cxn>
                <a:cxn ang="41">
                  <a:pos x="connsiteX41" y="connsiteY41"/>
                </a:cxn>
                <a:cxn ang="42">
                  <a:pos x="connsiteX42" y="connsiteY42"/>
                </a:cxn>
                <a:cxn ang="43">
                  <a:pos x="connsiteX43" y="connsiteY43"/>
                </a:cxn>
                <a:cxn ang="44">
                  <a:pos x="connsiteX44" y="connsiteY44"/>
                </a:cxn>
                <a:cxn ang="45">
                  <a:pos x="connsiteX45" y="connsiteY45"/>
                </a:cxn>
                <a:cxn ang="46">
                  <a:pos x="connsiteX46" y="connsiteY46"/>
                </a:cxn>
                <a:cxn ang="47">
                  <a:pos x="connsiteX47" y="connsiteY47"/>
                </a:cxn>
                <a:cxn ang="48">
                  <a:pos x="connsiteX48" y="connsiteY48"/>
                </a:cxn>
                <a:cxn ang="49">
                  <a:pos x="connsiteX49" y="connsiteY49"/>
                </a:cxn>
                <a:cxn ang="50">
                  <a:pos x="connsiteX50" y="connsiteY50"/>
                </a:cxn>
                <a:cxn ang="51">
                  <a:pos x="connsiteX51" y="connsiteY51"/>
                </a:cxn>
                <a:cxn ang="52">
                  <a:pos x="connsiteX52" y="connsiteY52"/>
                </a:cxn>
                <a:cxn ang="53">
                  <a:pos x="connsiteX53" y="connsiteY53"/>
                </a:cxn>
                <a:cxn ang="54">
                  <a:pos x="connsiteX54" y="connsiteY54"/>
                </a:cxn>
                <a:cxn ang="55">
                  <a:pos x="connsiteX55" y="connsiteY55"/>
                </a:cxn>
                <a:cxn ang="56">
                  <a:pos x="connsiteX56" y="connsiteY56"/>
                </a:cxn>
                <a:cxn ang="57">
                  <a:pos x="connsiteX57" y="connsiteY57"/>
                </a:cxn>
                <a:cxn ang="58">
                  <a:pos x="connsiteX58" y="connsiteY58"/>
                </a:cxn>
                <a:cxn ang="59">
                  <a:pos x="connsiteX59" y="connsiteY59"/>
                </a:cxn>
                <a:cxn ang="60">
                  <a:pos x="connsiteX60" y="connsiteY60"/>
                </a:cxn>
                <a:cxn ang="61">
                  <a:pos x="connsiteX61" y="connsiteY61"/>
                </a:cxn>
                <a:cxn ang="62">
                  <a:pos x="connsiteX62" y="connsiteY62"/>
                </a:cxn>
                <a:cxn ang="63">
                  <a:pos x="connsiteX63" y="connsiteY63"/>
                </a:cxn>
                <a:cxn ang="64">
                  <a:pos x="connsiteX64" y="connsiteY64"/>
                </a:cxn>
                <a:cxn ang="65">
                  <a:pos x="connsiteX65" y="connsiteY65"/>
                </a:cxn>
                <a:cxn ang="66">
                  <a:pos x="connsiteX66" y="connsiteY66"/>
                </a:cxn>
                <a:cxn ang="67">
                  <a:pos x="connsiteX67" y="connsiteY67"/>
                </a:cxn>
                <a:cxn ang="68">
                  <a:pos x="connsiteX68" y="connsiteY68"/>
                </a:cxn>
                <a:cxn ang="69">
                  <a:pos x="connsiteX69" y="connsiteY69"/>
                </a:cxn>
                <a:cxn ang="70">
                  <a:pos x="connsiteX70" y="connsiteY70"/>
                </a:cxn>
                <a:cxn ang="71">
                  <a:pos x="connsiteX71" y="connsiteY71"/>
                </a:cxn>
                <a:cxn ang="72">
                  <a:pos x="connsiteX72" y="connsiteY72"/>
                </a:cxn>
                <a:cxn ang="73">
                  <a:pos x="connsiteX73" y="connsiteY73"/>
                </a:cxn>
                <a:cxn ang="74">
                  <a:pos x="connsiteX74" y="connsiteY74"/>
                </a:cxn>
                <a:cxn ang="75">
                  <a:pos x="connsiteX75" y="connsiteY75"/>
                </a:cxn>
                <a:cxn ang="76">
                  <a:pos x="connsiteX76" y="connsiteY76"/>
                </a:cxn>
                <a:cxn ang="77">
                  <a:pos x="connsiteX77" y="connsiteY77"/>
                </a:cxn>
                <a:cxn ang="78">
                  <a:pos x="connsiteX78" y="connsiteY78"/>
                </a:cxn>
                <a:cxn ang="79">
                  <a:pos x="connsiteX79" y="connsiteY79"/>
                </a:cxn>
                <a:cxn ang="80">
                  <a:pos x="connsiteX80" y="connsiteY80"/>
                </a:cxn>
                <a:cxn ang="81">
                  <a:pos x="connsiteX81" y="connsiteY81"/>
                </a:cxn>
                <a:cxn ang="82">
                  <a:pos x="connsiteX82" y="connsiteY82"/>
                </a:cxn>
                <a:cxn ang="83">
                  <a:pos x="connsiteX83" y="connsiteY83"/>
                </a:cxn>
                <a:cxn ang="84">
                  <a:pos x="connsiteX84" y="connsiteY84"/>
                </a:cxn>
                <a:cxn ang="85">
                  <a:pos x="connsiteX85" y="connsiteY85"/>
                </a:cxn>
                <a:cxn ang="86">
                  <a:pos x="connsiteX86" y="connsiteY86"/>
                </a:cxn>
                <a:cxn ang="87">
                  <a:pos x="connsiteX87" y="connsiteY87"/>
                </a:cxn>
                <a:cxn ang="88">
                  <a:pos x="connsiteX88" y="connsiteY88"/>
                </a:cxn>
                <a:cxn ang="89">
                  <a:pos x="connsiteX89" y="connsiteY89"/>
                </a:cxn>
                <a:cxn ang="90">
                  <a:pos x="connsiteX90" y="connsiteY90"/>
                </a:cxn>
                <a:cxn ang="91">
                  <a:pos x="connsiteX91" y="connsiteY91"/>
                </a:cxn>
                <a:cxn ang="92">
                  <a:pos x="connsiteX92" y="connsiteY92"/>
                </a:cxn>
                <a:cxn ang="93">
                  <a:pos x="connsiteX93" y="connsiteY93"/>
                </a:cxn>
                <a:cxn ang="94">
                  <a:pos x="connsiteX94" y="connsiteY94"/>
                </a:cxn>
                <a:cxn ang="95">
                  <a:pos x="connsiteX95" y="connsiteY95"/>
                </a:cxn>
                <a:cxn ang="96">
                  <a:pos x="connsiteX96" y="connsiteY96"/>
                </a:cxn>
                <a:cxn ang="97">
                  <a:pos x="connsiteX97" y="connsiteY97"/>
                </a:cxn>
                <a:cxn ang="98">
                  <a:pos x="connsiteX98" y="connsiteY98"/>
                </a:cxn>
                <a:cxn ang="99">
                  <a:pos x="connsiteX99" y="connsiteY99"/>
                </a:cxn>
                <a:cxn ang="100">
                  <a:pos x="connsiteX100" y="connsiteY100"/>
                </a:cxn>
                <a:cxn ang="101">
                  <a:pos x="connsiteX101" y="connsiteY101"/>
                </a:cxn>
                <a:cxn ang="102">
                  <a:pos x="connsiteX102" y="connsiteY102"/>
                </a:cxn>
                <a:cxn ang="103">
                  <a:pos x="connsiteX103" y="connsiteY103"/>
                </a:cxn>
                <a:cxn ang="104">
                  <a:pos x="connsiteX104" y="connsiteY104"/>
                </a:cxn>
              </a:cxnLst>
              <a:rect l="l" t="t" r="r" b="b"/>
              <a:pathLst>
                <a:path w="825341" h="1317954">
                  <a:moveTo>
                    <a:pt x="363961" y="1011028"/>
                  </a:moveTo>
                  <a:lnTo>
                    <a:pt x="424094" y="920045"/>
                  </a:lnTo>
                  <a:lnTo>
                    <a:pt x="446908" y="859339"/>
                  </a:lnTo>
                  <a:lnTo>
                    <a:pt x="476797" y="758445"/>
                  </a:lnTo>
                  <a:lnTo>
                    <a:pt x="495891" y="663921"/>
                  </a:lnTo>
                  <a:lnTo>
                    <a:pt x="513225" y="564094"/>
                  </a:lnTo>
                  <a:lnTo>
                    <a:pt x="510571" y="497707"/>
                  </a:lnTo>
                  <a:lnTo>
                    <a:pt x="505090" y="436979"/>
                  </a:lnTo>
                  <a:lnTo>
                    <a:pt x="536038" y="426023"/>
                  </a:lnTo>
                  <a:lnTo>
                    <a:pt x="562389" y="407812"/>
                  </a:lnTo>
                  <a:lnTo>
                    <a:pt x="580607" y="380532"/>
                  </a:lnTo>
                  <a:lnTo>
                    <a:pt x="596171" y="345125"/>
                  </a:lnTo>
                  <a:lnTo>
                    <a:pt x="602536" y="317845"/>
                  </a:lnTo>
                  <a:lnTo>
                    <a:pt x="603421" y="299851"/>
                  </a:lnTo>
                  <a:lnTo>
                    <a:pt x="616150" y="311678"/>
                  </a:lnTo>
                  <a:lnTo>
                    <a:pt x="629772" y="317845"/>
                  </a:lnTo>
                  <a:lnTo>
                    <a:pt x="648866" y="324229"/>
                  </a:lnTo>
                  <a:lnTo>
                    <a:pt x="671680" y="320674"/>
                  </a:lnTo>
                  <a:lnTo>
                    <a:pt x="649751" y="331485"/>
                  </a:lnTo>
                  <a:lnTo>
                    <a:pt x="646221" y="350639"/>
                  </a:lnTo>
                  <a:lnTo>
                    <a:pt x="655239" y="365150"/>
                  </a:lnTo>
                  <a:lnTo>
                    <a:pt x="675218" y="368850"/>
                  </a:lnTo>
                  <a:lnTo>
                    <a:pt x="698923" y="357024"/>
                  </a:lnTo>
                  <a:lnTo>
                    <a:pt x="712552" y="332356"/>
                  </a:lnTo>
                  <a:lnTo>
                    <a:pt x="704432" y="296078"/>
                  </a:lnTo>
                  <a:lnTo>
                    <a:pt x="687977" y="269741"/>
                  </a:lnTo>
                  <a:lnTo>
                    <a:pt x="624284" y="231650"/>
                  </a:lnTo>
                  <a:lnTo>
                    <a:pt x="707042" y="255230"/>
                  </a:lnTo>
                  <a:lnTo>
                    <a:pt x="748944" y="303334"/>
                  </a:lnTo>
                  <a:lnTo>
                    <a:pt x="767212" y="308848"/>
                  </a:lnTo>
                  <a:lnTo>
                    <a:pt x="782725" y="298908"/>
                  </a:lnTo>
                  <a:lnTo>
                    <a:pt x="788017" y="276126"/>
                  </a:lnTo>
                  <a:lnTo>
                    <a:pt x="777288" y="253416"/>
                  </a:lnTo>
                  <a:lnTo>
                    <a:pt x="748944" y="219824"/>
                  </a:lnTo>
                  <a:lnTo>
                    <a:pt x="698923" y="191673"/>
                  </a:lnTo>
                  <a:lnTo>
                    <a:pt x="634368" y="172591"/>
                  </a:lnTo>
                  <a:lnTo>
                    <a:pt x="692543" y="170777"/>
                  </a:lnTo>
                  <a:lnTo>
                    <a:pt x="739954" y="194502"/>
                  </a:lnTo>
                  <a:lnTo>
                    <a:pt x="788017" y="231650"/>
                  </a:lnTo>
                  <a:lnTo>
                    <a:pt x="804473" y="231650"/>
                  </a:lnTo>
                  <a:lnTo>
                    <a:pt x="818972" y="216269"/>
                  </a:lnTo>
                  <a:lnTo>
                    <a:pt x="816362" y="191673"/>
                  </a:lnTo>
                  <a:lnTo>
                    <a:pt x="789975" y="163522"/>
                  </a:lnTo>
                  <a:lnTo>
                    <a:pt x="759020" y="142626"/>
                  </a:lnTo>
                  <a:lnTo>
                    <a:pt x="703490" y="115418"/>
                  </a:lnTo>
                  <a:lnTo>
                    <a:pt x="659834" y="111863"/>
                  </a:lnTo>
                  <a:lnTo>
                    <a:pt x="603421" y="125503"/>
                  </a:lnTo>
                  <a:lnTo>
                    <a:pt x="637906" y="102648"/>
                  </a:lnTo>
                  <a:lnTo>
                    <a:pt x="675218" y="99964"/>
                  </a:lnTo>
                  <a:lnTo>
                    <a:pt x="715379" y="102648"/>
                  </a:lnTo>
                  <a:lnTo>
                    <a:pt x="732487" y="121730"/>
                  </a:lnTo>
                  <a:lnTo>
                    <a:pt x="768081" y="140014"/>
                  </a:lnTo>
                  <a:lnTo>
                    <a:pt x="796354" y="140014"/>
                  </a:lnTo>
                  <a:lnTo>
                    <a:pt x="804473" y="125503"/>
                  </a:lnTo>
                  <a:lnTo>
                    <a:pt x="802733" y="105478"/>
                  </a:lnTo>
                  <a:lnTo>
                    <a:pt x="784538" y="86324"/>
                  </a:lnTo>
                  <a:lnTo>
                    <a:pt x="737127" y="53602"/>
                  </a:lnTo>
                  <a:lnTo>
                    <a:pt x="687977" y="36406"/>
                  </a:lnTo>
                  <a:lnTo>
                    <a:pt x="617919" y="39091"/>
                  </a:lnTo>
                  <a:lnTo>
                    <a:pt x="552487" y="53602"/>
                  </a:lnTo>
                  <a:lnTo>
                    <a:pt x="505090" y="77327"/>
                  </a:lnTo>
                  <a:lnTo>
                    <a:pt x="460522" y="102648"/>
                  </a:lnTo>
                  <a:lnTo>
                    <a:pt x="432228" y="60857"/>
                  </a:lnTo>
                  <a:lnTo>
                    <a:pt x="403223" y="16454"/>
                  </a:lnTo>
                  <a:lnTo>
                    <a:pt x="367672" y="6369"/>
                  </a:lnTo>
                  <a:lnTo>
                    <a:pt x="331244" y="10940"/>
                  </a:lnTo>
                  <a:lnTo>
                    <a:pt x="313911" y="30965"/>
                  </a:lnTo>
                  <a:lnTo>
                    <a:pt x="342206" y="58245"/>
                  </a:lnTo>
                  <a:lnTo>
                    <a:pt x="358481" y="86324"/>
                  </a:lnTo>
                  <a:lnTo>
                    <a:pt x="363961" y="114475"/>
                  </a:lnTo>
                  <a:lnTo>
                    <a:pt x="373160" y="164392"/>
                  </a:lnTo>
                  <a:lnTo>
                    <a:pt x="363961" y="198057"/>
                  </a:lnTo>
                  <a:lnTo>
                    <a:pt x="354059" y="229038"/>
                  </a:lnTo>
                  <a:lnTo>
                    <a:pt x="336725" y="253416"/>
                  </a:lnTo>
                  <a:lnTo>
                    <a:pt x="328592" y="283381"/>
                  </a:lnTo>
                  <a:lnTo>
                    <a:pt x="328592" y="325100"/>
                  </a:lnTo>
                  <a:lnTo>
                    <a:pt x="336725" y="369721"/>
                  </a:lnTo>
                  <a:lnTo>
                    <a:pt x="347694" y="403386"/>
                  </a:lnTo>
                  <a:lnTo>
                    <a:pt x="331244" y="475070"/>
                  </a:lnTo>
                  <a:lnTo>
                    <a:pt x="309316" y="553138"/>
                  </a:lnTo>
                  <a:lnTo>
                    <a:pt x="286676" y="614889"/>
                  </a:lnTo>
                  <a:lnTo>
                    <a:pt x="265631" y="674899"/>
                  </a:lnTo>
                  <a:lnTo>
                    <a:pt x="242999" y="714013"/>
                  </a:lnTo>
                  <a:lnTo>
                    <a:pt x="215582" y="755790"/>
                  </a:lnTo>
                  <a:lnTo>
                    <a:pt x="176501" y="791189"/>
                  </a:lnTo>
                  <a:lnTo>
                    <a:pt x="122740" y="831195"/>
                  </a:lnTo>
                  <a:lnTo>
                    <a:pt x="78171" y="892968"/>
                  </a:lnTo>
                  <a:lnTo>
                    <a:pt x="37314" y="973685"/>
                  </a:lnTo>
                  <a:lnTo>
                    <a:pt x="20870" y="1029972"/>
                  </a:lnTo>
                  <a:lnTo>
                    <a:pt x="9021" y="1071742"/>
                  </a:lnTo>
                  <a:lnTo>
                    <a:pt x="9021" y="1111749"/>
                  </a:lnTo>
                  <a:lnTo>
                    <a:pt x="6369" y="1153518"/>
                  </a:lnTo>
                  <a:lnTo>
                    <a:pt x="9021" y="1203435"/>
                  </a:lnTo>
                  <a:lnTo>
                    <a:pt x="23523" y="1249810"/>
                  </a:lnTo>
                  <a:lnTo>
                    <a:pt x="47224" y="1278839"/>
                  </a:lnTo>
                  <a:lnTo>
                    <a:pt x="70037" y="1295300"/>
                  </a:lnTo>
                  <a:lnTo>
                    <a:pt x="98157" y="1306983"/>
                  </a:lnTo>
                  <a:lnTo>
                    <a:pt x="142900" y="1311585"/>
                  </a:lnTo>
                  <a:lnTo>
                    <a:pt x="179328" y="1301673"/>
                  </a:lnTo>
                  <a:lnTo>
                    <a:pt x="212044" y="1268041"/>
                  </a:lnTo>
                  <a:lnTo>
                    <a:pt x="234684" y="1222553"/>
                  </a:lnTo>
                  <a:lnTo>
                    <a:pt x="242999" y="1169980"/>
                  </a:lnTo>
                  <a:lnTo>
                    <a:pt x="278369" y="1116348"/>
                  </a:lnTo>
                  <a:lnTo>
                    <a:pt x="320277" y="1069972"/>
                  </a:lnTo>
                  <a:lnTo>
                    <a:pt x="363961" y="1011028"/>
                  </a:lnTo>
                </a:path>
              </a:pathLst>
            </a:custGeom>
            <a:solidFill>
              <a:srgbClr val="E0A080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28" name="Freeform 3"/>
            <p:cNvSpPr/>
            <p:nvPr/>
          </p:nvSpPr>
          <p:spPr>
            <a:xfrm>
              <a:off x="7927376" y="1808315"/>
              <a:ext cx="169879" cy="206260"/>
            </a:xfrm>
            <a:custGeom>
              <a:avLst/>
              <a:gdLst>
                <a:gd name="connsiteX0" fmla="*/ 6369 w 170121"/>
                <a:gd name="connsiteY0" fmla="*/ 171648 h 202468"/>
                <a:gd name="connsiteX1" fmla="*/ 42760 w 170121"/>
                <a:gd name="connsiteY1" fmla="*/ 196098 h 202468"/>
                <a:gd name="connsiteX2" fmla="*/ 91040 w 170121"/>
                <a:gd name="connsiteY2" fmla="*/ 185288 h 202468"/>
                <a:gd name="connsiteX3" fmla="*/ 141134 w 170121"/>
                <a:gd name="connsiteY3" fmla="*/ 131670 h 202468"/>
                <a:gd name="connsiteX4" fmla="*/ 163752 w 170121"/>
                <a:gd name="connsiteY4" fmla="*/ 75368 h 202468"/>
                <a:gd name="connsiteX5" fmla="*/ 152080 w 170121"/>
                <a:gd name="connsiteY5" fmla="*/ 25306 h 202468"/>
                <a:gd name="connsiteX6" fmla="*/ 109309 w 170121"/>
                <a:gd name="connsiteY6" fmla="*/ 6369 h 202468"/>
                <a:gd name="connsiteX7" fmla="*/ 70018 w 170121"/>
                <a:gd name="connsiteY7" fmla="*/ 22621 h 202468"/>
                <a:gd name="connsiteX8" fmla="*/ 41020 w 170121"/>
                <a:gd name="connsiteY8" fmla="*/ 44387 h 202468"/>
                <a:gd name="connsiteX9" fmla="*/ 6369 w 170121"/>
                <a:gd name="connsiteY9" fmla="*/ 171648 h 20246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</a:cxnLst>
              <a:rect l="l" t="t" r="r" b="b"/>
              <a:pathLst>
                <a:path w="170121" h="202468">
                  <a:moveTo>
                    <a:pt x="6369" y="171648"/>
                  </a:moveTo>
                  <a:lnTo>
                    <a:pt x="42760" y="196098"/>
                  </a:lnTo>
                  <a:lnTo>
                    <a:pt x="91040" y="185288"/>
                  </a:lnTo>
                  <a:lnTo>
                    <a:pt x="141134" y="131670"/>
                  </a:lnTo>
                  <a:lnTo>
                    <a:pt x="163752" y="75368"/>
                  </a:lnTo>
                  <a:lnTo>
                    <a:pt x="152080" y="25306"/>
                  </a:lnTo>
                  <a:lnTo>
                    <a:pt x="109309" y="6369"/>
                  </a:lnTo>
                  <a:lnTo>
                    <a:pt x="70018" y="22621"/>
                  </a:lnTo>
                  <a:lnTo>
                    <a:pt x="41020" y="44387"/>
                  </a:lnTo>
                  <a:lnTo>
                    <a:pt x="6369" y="171648"/>
                  </a:lnTo>
                </a:path>
              </a:pathLst>
            </a:custGeom>
            <a:solidFill>
              <a:srgbClr val="E0A080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  <p:sp>
          <p:nvSpPr>
            <p:cNvPr id="29" name="Freeform 3"/>
            <p:cNvSpPr/>
            <p:nvPr/>
          </p:nvSpPr>
          <p:spPr>
            <a:xfrm>
              <a:off x="7917850" y="1819421"/>
              <a:ext cx="165116" cy="185634"/>
            </a:xfrm>
            <a:custGeom>
              <a:avLst/>
              <a:gdLst>
                <a:gd name="connsiteX0" fmla="*/ 0 w 164632"/>
                <a:gd name="connsiteY0" fmla="*/ 158023 h 181748"/>
                <a:gd name="connsiteX1" fmla="*/ 38203 w 164632"/>
                <a:gd name="connsiteY1" fmla="*/ 181748 h 181748"/>
                <a:gd name="connsiteX2" fmla="*/ 88224 w 164632"/>
                <a:gd name="connsiteY2" fmla="*/ 171663 h 181748"/>
                <a:gd name="connsiteX3" fmla="*/ 140927 w 164632"/>
                <a:gd name="connsiteY3" fmla="*/ 120004 h 181748"/>
                <a:gd name="connsiteX4" fmla="*/ 164631 w 164632"/>
                <a:gd name="connsiteY4" fmla="*/ 66314 h 181748"/>
                <a:gd name="connsiteX5" fmla="*/ 151873 w 164632"/>
                <a:gd name="connsiteY5" fmla="*/ 18211 h 181748"/>
                <a:gd name="connsiteX6" fmla="*/ 107290 w 164632"/>
                <a:gd name="connsiteY6" fmla="*/ 0 h 181748"/>
                <a:gd name="connsiteX7" fmla="*/ 66258 w 164632"/>
                <a:gd name="connsiteY7" fmla="*/ 15526 h 181748"/>
                <a:gd name="connsiteX8" fmla="*/ 36391 w 164632"/>
                <a:gd name="connsiteY8" fmla="*/ 36422 h 181748"/>
                <a:gd name="connsiteX9" fmla="*/ 0 w 164632"/>
                <a:gd name="connsiteY9" fmla="*/ 158023 h 18174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</a:cxnLst>
              <a:rect l="l" t="t" r="r" b="b"/>
              <a:pathLst>
                <a:path w="164632" h="181748">
                  <a:moveTo>
                    <a:pt x="0" y="158023"/>
                  </a:moveTo>
                  <a:lnTo>
                    <a:pt x="38203" y="181748"/>
                  </a:lnTo>
                  <a:lnTo>
                    <a:pt x="88224" y="171663"/>
                  </a:lnTo>
                  <a:lnTo>
                    <a:pt x="140927" y="120004"/>
                  </a:lnTo>
                  <a:lnTo>
                    <a:pt x="164631" y="66314"/>
                  </a:lnTo>
                  <a:lnTo>
                    <a:pt x="151873" y="18211"/>
                  </a:lnTo>
                  <a:lnTo>
                    <a:pt x="107290" y="0"/>
                  </a:lnTo>
                  <a:lnTo>
                    <a:pt x="66258" y="15526"/>
                  </a:lnTo>
                  <a:lnTo>
                    <a:pt x="36391" y="36422"/>
                  </a:lnTo>
                  <a:lnTo>
                    <a:pt x="0" y="158023"/>
                  </a:lnTo>
                </a:path>
              </a:pathLst>
            </a:custGeom>
            <a:solidFill>
              <a:srgbClr val="E0A080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200" b="1"/>
            </a:p>
          </p:txBody>
        </p:sp>
      </p:grpSp>
    </p:spTree>
    <p:custDataLst>
      <p:tags r:id="rId1"/>
    </p:custDataLst>
  </p:cSld>
  <p:clrMapOvr>
    <a:masterClrMapping/>
  </p:clrMapOvr>
  <p:transition spd="slow" advTm="6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555750"/>
            <a:ext cx="6412865" cy="4105275"/>
          </a:xfrm>
          <a:noFill/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dirty="0">
                <a:latin typeface="+mj-ea"/>
                <a:ea typeface="+mj-ea"/>
                <a:cs typeface="+mj-ea"/>
              </a:rPr>
              <a:t>（</a:t>
            </a:r>
            <a:r>
              <a:rPr lang="en-US" altLang="zh-CN" dirty="0">
                <a:latin typeface="+mj-ea"/>
                <a:ea typeface="+mj-ea"/>
                <a:cs typeface="+mj-ea"/>
              </a:rPr>
              <a:t>4</a:t>
            </a:r>
            <a:r>
              <a:rPr lang="zh-CN" altLang="en-US" dirty="0">
                <a:latin typeface="+mj-ea"/>
                <a:ea typeface="+mj-ea"/>
                <a:cs typeface="+mj-ea"/>
              </a:rPr>
              <a:t>）监护、监督人必须掌握基本的危害分析方法，参与</a:t>
            </a:r>
            <a:r>
              <a:rPr lang="zh-CN" altLang="en-US" dirty="0">
                <a:solidFill>
                  <a:srgbClr val="C00000"/>
                </a:solidFill>
                <a:latin typeface="+mj-ea"/>
                <a:ea typeface="+mj-ea"/>
                <a:cs typeface="+mj-ea"/>
              </a:rPr>
              <a:t>作业前的工作危害分析（</a:t>
            </a:r>
            <a:r>
              <a:rPr lang="en-US" altLang="zh-CN" dirty="0">
                <a:solidFill>
                  <a:srgbClr val="C00000"/>
                </a:solidFill>
                <a:latin typeface="+mj-ea"/>
                <a:ea typeface="+mj-ea"/>
                <a:cs typeface="+mj-ea"/>
              </a:rPr>
              <a:t>JSA</a:t>
            </a:r>
            <a:r>
              <a:rPr lang="zh-CN" altLang="en-US" dirty="0">
                <a:solidFill>
                  <a:srgbClr val="C00000"/>
                </a:solidFill>
                <a:latin typeface="+mj-ea"/>
                <a:ea typeface="+mj-ea"/>
                <a:cs typeface="+mj-ea"/>
              </a:rPr>
              <a:t>）</a:t>
            </a:r>
            <a:r>
              <a:rPr lang="zh-CN" altLang="en-US" dirty="0">
                <a:latin typeface="+mj-ea"/>
                <a:ea typeface="+mj-ea"/>
                <a:cs typeface="+mj-ea"/>
              </a:rPr>
              <a:t>。</a:t>
            </a:r>
            <a:endParaRPr lang="en-US" altLang="zh-CN" dirty="0">
              <a:latin typeface="+mj-ea"/>
              <a:ea typeface="+mj-ea"/>
              <a:cs typeface="+mj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dirty="0">
                <a:latin typeface="+mj-ea"/>
                <a:ea typeface="+mj-ea"/>
                <a:cs typeface="+mj-ea"/>
              </a:rPr>
              <a:t>（</a:t>
            </a:r>
            <a:r>
              <a:rPr lang="en-US" altLang="zh-CN" dirty="0">
                <a:latin typeface="+mj-ea"/>
                <a:ea typeface="+mj-ea"/>
                <a:cs typeface="+mj-ea"/>
              </a:rPr>
              <a:t>5</a:t>
            </a:r>
            <a:r>
              <a:rPr lang="zh-CN" altLang="en-US" dirty="0">
                <a:latin typeface="+mj-ea"/>
                <a:ea typeface="+mj-ea"/>
                <a:cs typeface="+mj-ea"/>
              </a:rPr>
              <a:t>）</a:t>
            </a:r>
            <a:r>
              <a:rPr lang="zh-CN" altLang="en-US" dirty="0">
                <a:latin typeface="+mj-ea"/>
                <a:ea typeface="+mj-ea"/>
                <a:cs typeface="+mj-ea"/>
                <a:sym typeface="+mn-ea"/>
              </a:rPr>
              <a:t>监护、监督</a:t>
            </a:r>
            <a:r>
              <a:rPr lang="zh-CN" altLang="en-US" dirty="0">
                <a:latin typeface="+mj-ea"/>
                <a:ea typeface="+mj-ea"/>
                <a:cs typeface="+mj-ea"/>
              </a:rPr>
              <a:t>人必须熟练掌握报告火警、紧急救护的方法。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dirty="0">
                <a:latin typeface="+mj-ea"/>
                <a:ea typeface="+mj-ea"/>
                <a:cs typeface="+mj-ea"/>
              </a:rPr>
              <a:t>（</a:t>
            </a:r>
            <a:r>
              <a:rPr lang="en-US" altLang="zh-CN" dirty="0">
                <a:latin typeface="+mj-ea"/>
                <a:ea typeface="+mj-ea"/>
                <a:cs typeface="+mj-ea"/>
              </a:rPr>
              <a:t>6</a:t>
            </a:r>
            <a:r>
              <a:rPr lang="zh-CN" altLang="en-US" dirty="0">
                <a:latin typeface="+mj-ea"/>
                <a:ea typeface="+mj-ea"/>
                <a:cs typeface="+mj-ea"/>
              </a:rPr>
              <a:t>）</a:t>
            </a:r>
            <a:r>
              <a:rPr lang="zh-CN" altLang="en-US" dirty="0">
                <a:latin typeface="+mj-ea"/>
                <a:ea typeface="+mj-ea"/>
                <a:cs typeface="+mj-ea"/>
                <a:sym typeface="+mn-ea"/>
              </a:rPr>
              <a:t>监护、监督</a:t>
            </a:r>
            <a:r>
              <a:rPr lang="zh-CN" altLang="en-US" dirty="0">
                <a:latin typeface="+mj-ea"/>
                <a:ea typeface="+mj-ea"/>
                <a:cs typeface="+mj-ea"/>
              </a:rPr>
              <a:t>人必须熟练撑握本车间撤离路线、发生紧急情况时的报告程序。能及时向作业人员报警并向相关人员报告。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dirty="0">
                <a:latin typeface="+mj-ea"/>
                <a:ea typeface="+mj-ea"/>
                <a:cs typeface="+mj-ea"/>
              </a:rPr>
              <a:t>（</a:t>
            </a:r>
            <a:r>
              <a:rPr lang="en-US" altLang="zh-CN" dirty="0">
                <a:latin typeface="+mj-ea"/>
                <a:ea typeface="+mj-ea"/>
                <a:cs typeface="+mj-ea"/>
              </a:rPr>
              <a:t>7</a:t>
            </a:r>
            <a:r>
              <a:rPr lang="zh-CN" altLang="en-US" dirty="0">
                <a:latin typeface="+mj-ea"/>
                <a:ea typeface="+mj-ea"/>
                <a:cs typeface="+mj-ea"/>
              </a:rPr>
              <a:t>）</a:t>
            </a:r>
            <a:r>
              <a:rPr lang="zh-CN" altLang="en-US" dirty="0">
                <a:latin typeface="+mj-ea"/>
                <a:ea typeface="+mj-ea"/>
                <a:cs typeface="+mj-ea"/>
                <a:sym typeface="+mn-ea"/>
              </a:rPr>
              <a:t>监护、监督</a:t>
            </a:r>
            <a:r>
              <a:rPr lang="zh-CN" altLang="en-US" dirty="0">
                <a:latin typeface="+mj-ea"/>
                <a:ea typeface="+mj-ea"/>
                <a:cs typeface="+mj-ea"/>
              </a:rPr>
              <a:t>人必须掌握被监护对象的工作内容、工作范围和作业的安全施工方案。</a:t>
            </a:r>
            <a:endParaRPr lang="zh-CN" altLang="en-US" b="1" dirty="0">
              <a:latin typeface="+mj-ea"/>
              <a:ea typeface="+mj-ea"/>
              <a:cs typeface="+mj-ea"/>
            </a:endParaRP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1631950" y="189230"/>
            <a:ext cx="498094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/>
              <a:t>二、安全监护、监督要求</a:t>
            </a:r>
          </a:p>
        </p:txBody>
      </p:sp>
      <p:graphicFrame>
        <p:nvGraphicFramePr>
          <p:cNvPr id="12293" name="Object 4">
            <a:hlinkClick r:id="" action="ppaction://ole?verb=0"/>
          </p:cNvPr>
          <p:cNvGraphicFramePr>
            <a:graphicFrameLocks noGrp="1"/>
          </p:cNvGraphicFramePr>
          <p:nvPr>
            <p:ph sz="half" idx="2"/>
          </p:nvPr>
        </p:nvGraphicFramePr>
        <p:xfrm>
          <a:off x="8393748" y="3681095"/>
          <a:ext cx="2011362" cy="231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多媒體項目" r:id="rId3" imgW="4824730" imgH="4838700" progId="">
                  <p:embed/>
                </p:oleObj>
              </mc:Choice>
              <mc:Fallback>
                <p:oleObj name="多媒體項目" r:id="rId3" imgW="4824730" imgH="4838700" progId="">
                  <p:embed/>
                  <p:pic>
                    <p:nvPicPr>
                      <p:cNvPr id="0" name="图片 102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3748" y="3681095"/>
                        <a:ext cx="2011362" cy="2312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</p:cSld>
  <p:clrMapOvr>
    <a:masterClrMapping/>
  </p:clrMapOvr>
  <p:transition spd="slow" advTm="2298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1631950" y="189230"/>
            <a:ext cx="485584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/>
              <a:t>二、</a:t>
            </a:r>
            <a:r>
              <a:rPr lang="zh-CN" altLang="en-US" sz="3200" b="1">
                <a:sym typeface="+mn-ea"/>
              </a:rPr>
              <a:t>安全监护、监督</a:t>
            </a:r>
            <a:r>
              <a:rPr lang="zh-CN" altLang="en-US" sz="3200" b="1"/>
              <a:t>要求</a:t>
            </a:r>
          </a:p>
        </p:txBody>
      </p:sp>
      <p:sp>
        <p:nvSpPr>
          <p:cNvPr id="1331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03388" y="1125538"/>
            <a:ext cx="5113337" cy="4495800"/>
          </a:xfrm>
          <a:noFill/>
        </p:spPr>
        <p:txBody>
          <a:bodyPr>
            <a:normAutofit fontScale="900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+mj-ea"/>
              </a:rPr>
              <a:t>（8）在接到“ 作业许可证”后，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j-ea"/>
              </a:rPr>
              <a:t>逐项检查落实防范措施；检查作业现场的情况；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+mj-ea"/>
              </a:rPr>
              <a:t>作业过程中发现异常情况应及时采取措施；执行监护监督任务时应佩戴“监火人”臂章或上岗证牌；作业过程中不应离开作业现场。</a:t>
            </a:r>
          </a:p>
          <a:p>
            <a:pPr eaLnBrk="1" hangingPunct="1">
              <a:lnSpc>
                <a:spcPct val="90000"/>
              </a:lnSpc>
            </a:pP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j-ea"/>
              </a:rPr>
              <a:t>监护、监督人因故离开作业现场应及时向作业现场负责人和审批人报告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+mj-ea"/>
              </a:rPr>
              <a:t>，并由区域内班长以上人员指定其他具有监护、监督人资格的员工接替，如找不到接替人，在监护、监督人离开现场期间，应立即停止作业。</a:t>
            </a:r>
          </a:p>
        </p:txBody>
      </p:sp>
      <p:pic>
        <p:nvPicPr>
          <p:cNvPr id="136198" name="Picture 6" descr="DSC020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2633370"/>
            <a:ext cx="331222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56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1631950" y="189230"/>
            <a:ext cx="503237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/>
              <a:t>二、安全监护、监督要求</a:t>
            </a:r>
          </a:p>
        </p:txBody>
      </p:sp>
      <p:sp>
        <p:nvSpPr>
          <p:cNvPr id="1434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45640" y="1007745"/>
            <a:ext cx="5117465" cy="5226685"/>
          </a:xfr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sz="1600" dirty="0">
                <a:latin typeface="+mn-ea"/>
                <a:ea typeface="+mn-ea"/>
                <a:cs typeface="+mn-ea"/>
              </a:rPr>
              <a:t>（</a:t>
            </a:r>
            <a:r>
              <a:rPr lang="en-US" altLang="zh-CN" sz="1600" dirty="0">
                <a:latin typeface="+mn-ea"/>
                <a:ea typeface="+mn-ea"/>
                <a:cs typeface="+mn-ea"/>
              </a:rPr>
              <a:t>9</a:t>
            </a:r>
            <a:r>
              <a:rPr lang="zh-CN" altLang="en-US" sz="1600" dirty="0">
                <a:latin typeface="+mn-ea"/>
                <a:ea typeface="+mn-ea"/>
                <a:cs typeface="+mn-ea"/>
              </a:rPr>
              <a:t>）当发现作业部位与“作业许可证”不相符合，或者防范措施不落实时，监护、监督人有权制止作业；当作业出现异常情况时有权停止作业；对作业人不执行相关规章制度又不听劝阻时，有权收回“作业许可证”，并报告有关领导及安环部门。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sz="1600" dirty="0">
                <a:latin typeface="+mn-ea"/>
                <a:ea typeface="+mn-ea"/>
                <a:cs typeface="+mn-ea"/>
              </a:rPr>
              <a:t>（</a:t>
            </a:r>
            <a:r>
              <a:rPr lang="en-US" altLang="zh-CN" sz="1600" dirty="0">
                <a:latin typeface="+mn-ea"/>
                <a:ea typeface="+mn-ea"/>
                <a:cs typeface="+mn-ea"/>
              </a:rPr>
              <a:t>10</a:t>
            </a:r>
            <a:r>
              <a:rPr lang="zh-CN" altLang="en-US" sz="1600" dirty="0">
                <a:latin typeface="+mn-ea"/>
                <a:ea typeface="+mn-ea"/>
                <a:cs typeface="+mn-ea"/>
              </a:rPr>
              <a:t>）当发生意外事件时应及时终止作业，协助作业人员撤离。并向相关方报告。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sz="1600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（</a:t>
            </a:r>
            <a:r>
              <a:rPr lang="en-US" altLang="zh-CN" sz="1600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11</a:t>
            </a:r>
            <a:r>
              <a:rPr lang="zh-CN" altLang="en-US" sz="1600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）使用执法仪对作业全过程视频取证。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sz="1600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执法仪拍摄要求：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sz="1600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   作业现场环境（警示标示、灭火器、阻火毯等）、作业人员个人防护、危险作业部位、作业过程、作业结束现场清理、作业证。作业过程中断时可以暂停拍摄。</a:t>
            </a:r>
          </a:p>
        </p:txBody>
      </p:sp>
      <p:pic>
        <p:nvPicPr>
          <p:cNvPr id="129031" name="Picture 7" descr="27安改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845" y="2561109"/>
            <a:ext cx="339725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888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1631950" y="189230"/>
            <a:ext cx="490728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>
                <a:sym typeface="+mn-ea"/>
              </a:rPr>
              <a:t>二、安全监护、监督要求</a:t>
            </a:r>
            <a:endParaRPr lang="zh-CN" altLang="en-US" sz="3200" b="1"/>
          </a:p>
        </p:txBody>
      </p:sp>
      <p:sp>
        <p:nvSpPr>
          <p:cNvPr id="1434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19288" y="1196975"/>
            <a:ext cx="4619625" cy="4495800"/>
          </a:xfrm>
          <a:noFill/>
        </p:spPr>
        <p:txBody>
          <a:bodyPr>
            <a:normAutofit fontScale="82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zh-CN" sz="2200" b="1" dirty="0">
                <a:latin typeface="+mn-ea"/>
                <a:ea typeface="+mn-ea"/>
                <a:cs typeface="+mn-ea"/>
              </a:rPr>
              <a:t>“</a:t>
            </a:r>
            <a:r>
              <a:rPr lang="zh-CN" altLang="en-US" sz="2200" b="1" dirty="0">
                <a:latin typeface="+mn-ea"/>
                <a:ea typeface="+mn-ea"/>
                <a:cs typeface="+mn-ea"/>
              </a:rPr>
              <a:t>五必须</a:t>
            </a:r>
            <a:r>
              <a:rPr lang="en-US" altLang="zh-CN" sz="2200" b="1" dirty="0">
                <a:latin typeface="+mn-ea"/>
                <a:ea typeface="+mn-ea"/>
                <a:cs typeface="+mn-ea"/>
              </a:rPr>
              <a:t>”</a:t>
            </a:r>
            <a:r>
              <a:rPr lang="zh-CN" altLang="en-US" sz="2200" b="1" dirty="0">
                <a:latin typeface="+mn-ea"/>
                <a:ea typeface="+mn-ea"/>
                <a:cs typeface="+mn-ea"/>
              </a:rPr>
              <a:t>，</a:t>
            </a:r>
            <a:r>
              <a:rPr lang="en-US" altLang="zh-CN" sz="2200" b="1" dirty="0">
                <a:latin typeface="+mn-ea"/>
                <a:ea typeface="+mn-ea"/>
                <a:cs typeface="+mn-ea"/>
              </a:rPr>
              <a:t>“</a:t>
            </a:r>
            <a:r>
              <a:rPr lang="zh-CN" altLang="en-US" sz="2200" b="1" dirty="0">
                <a:latin typeface="+mn-ea"/>
                <a:ea typeface="+mn-ea"/>
                <a:cs typeface="+mn-ea"/>
              </a:rPr>
              <a:t>五禁止</a:t>
            </a:r>
            <a:r>
              <a:rPr lang="en-US" altLang="zh-CN" sz="2200" b="1" dirty="0">
                <a:latin typeface="+mn-ea"/>
                <a:ea typeface="+mn-ea"/>
                <a:cs typeface="+mn-ea"/>
              </a:rPr>
              <a:t>”</a:t>
            </a:r>
            <a:r>
              <a:rPr lang="zh-CN" altLang="en-US" sz="2200" b="1" dirty="0">
                <a:latin typeface="+mn-ea"/>
                <a:ea typeface="+mn-ea"/>
                <a:cs typeface="+mn-ea"/>
              </a:rPr>
              <a:t>：</a:t>
            </a:r>
            <a:endParaRPr lang="zh-CN" altLang="en-US" dirty="0">
              <a:latin typeface="+mn-ea"/>
              <a:ea typeface="+mn-ea"/>
              <a:cs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危险作业“五必须”</a:t>
            </a:r>
            <a:r>
              <a:rPr lang="zh-CN" altLang="en-US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：必须全程监护，必须经过培训取证，必须全程留有影像记录，必须对影像记录进行倒查，必须配备必要的安全设备设施。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现场作业管理“五禁止</a:t>
            </a:r>
            <a:r>
              <a:rPr lang="zh-CN" altLang="en-US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”：禁止超能力超强度赶产量和赶工期，禁止作业现场无人指挥、无人看管、无人协同的情形， 禁止危险作业等特定作业无标准、无方案、无审批、无监管的行为，禁止承包商和劳务用工不纳入工厂一体化管理的行为，禁止作业现场不对员工进行危害告知、安全角度和培训教育的行为。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85" y="2303145"/>
            <a:ext cx="4028440" cy="38620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88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1631950" y="189230"/>
            <a:ext cx="512699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>
                <a:sym typeface="+mn-ea"/>
              </a:rPr>
              <a:t>二、安全监护、监督要求</a:t>
            </a:r>
            <a:endParaRPr lang="zh-CN" altLang="en-US" sz="3200" b="1"/>
          </a:p>
        </p:txBody>
      </p:sp>
      <p:sp>
        <p:nvSpPr>
          <p:cNvPr id="1434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19605" y="1514475"/>
            <a:ext cx="4619625" cy="4752340"/>
          </a:xfrm>
          <a:noFill/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sz="2200" b="1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华南区危险作业管理办法</a:t>
            </a:r>
            <a:r>
              <a:rPr lang="en-US" altLang="zh-CN" sz="1600" b="1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10.13</a:t>
            </a:r>
            <a:endParaRPr lang="zh-CN" altLang="en-US" dirty="0">
              <a:solidFill>
                <a:srgbClr val="FF0000"/>
              </a:solidFill>
              <a:latin typeface="+mn-ea"/>
              <a:ea typeface="+mn-ea"/>
              <a:cs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禁止承包商和劳务用工不纳入工厂一体化管理的行为，禁止作业现场不对员工进行危害告知、安全角度和培训教育的行为。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970" y="2637790"/>
            <a:ext cx="5504815" cy="1343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240" y="2066290"/>
            <a:ext cx="5505450" cy="571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605" y="3980815"/>
            <a:ext cx="5506085" cy="2286000"/>
          </a:xfrm>
          <a:prstGeom prst="rect">
            <a:avLst/>
          </a:prstGeom>
        </p:spPr>
      </p:pic>
      <p:sp>
        <p:nvSpPr>
          <p:cNvPr id="10244" name="Rectangle 5"/>
          <p:cNvSpPr>
            <a:spLocks noGrp="1" noChangeArrowheads="1"/>
          </p:cNvSpPr>
          <p:nvPr>
            <p:ph type="title"/>
          </p:nvPr>
        </p:nvSpPr>
        <p:spPr>
          <a:xfrm>
            <a:off x="2135505" y="1125855"/>
            <a:ext cx="5194300" cy="575945"/>
          </a:xfrm>
          <a:noFill/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</a:rPr>
              <a:t>5.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安全监护、监督考核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3785" y="1514475"/>
            <a:ext cx="3065145" cy="47523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88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1631950" y="189230"/>
            <a:ext cx="512699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>
                <a:sym typeface="+mn-ea"/>
              </a:rPr>
              <a:t>二、安全监护、监督人员</a:t>
            </a:r>
            <a:endParaRPr lang="zh-CN" altLang="en-US" sz="3200" b="1"/>
          </a:p>
        </p:txBody>
      </p:sp>
      <p:sp>
        <p:nvSpPr>
          <p:cNvPr id="1434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19605" y="1514475"/>
            <a:ext cx="4619625" cy="4752340"/>
          </a:xfrm>
          <a:noFill/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sz="2200" b="1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华南区危险作业管理办法</a:t>
            </a:r>
            <a:r>
              <a:rPr lang="en-US" altLang="zh-CN" sz="1600" b="1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10.13</a:t>
            </a:r>
            <a:endParaRPr lang="zh-CN" altLang="en-US" dirty="0">
              <a:solidFill>
                <a:srgbClr val="FF0000"/>
              </a:solidFill>
              <a:latin typeface="+mn-ea"/>
              <a:ea typeface="+mn-ea"/>
              <a:cs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禁止承包商和劳务用工不纳入工厂一体化管理的行为，禁止作业现场不对员工进行危害告知、安全角度和培训教育的行为。</a:t>
            </a:r>
          </a:p>
        </p:txBody>
      </p:sp>
      <p:pic>
        <p:nvPicPr>
          <p:cNvPr id="6" name="图片 5" descr="C:\Users\Administrator\AppData\Roaming\Tencent\Users\229099244\QQ\WinTemp\RichOle\[]][7L`IUI3N8SR0O054X`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4352" y="6381328"/>
            <a:ext cx="1224136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C:\Users\Administrator\Desktop\ZQ]Q{SQ9PD[}P@RQ(G_LVRM.pngZQ]Q{SQ9PD[}P@RQ(G_LVR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64352" y="6381539"/>
            <a:ext cx="12241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0425" y="189230"/>
            <a:ext cx="1943100" cy="10572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970" y="2637790"/>
            <a:ext cx="5504815" cy="1343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0240" y="2066290"/>
            <a:ext cx="5505450" cy="571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9605" y="3980815"/>
            <a:ext cx="5506085" cy="2286000"/>
          </a:xfrm>
          <a:prstGeom prst="rect">
            <a:avLst/>
          </a:prstGeom>
        </p:spPr>
      </p:pic>
      <p:sp>
        <p:nvSpPr>
          <p:cNvPr id="10244" name="Rectangle 5"/>
          <p:cNvSpPr>
            <a:spLocks noGrp="1" noChangeArrowheads="1"/>
          </p:cNvSpPr>
          <p:nvPr>
            <p:ph type="title"/>
          </p:nvPr>
        </p:nvSpPr>
        <p:spPr>
          <a:xfrm>
            <a:off x="2135505" y="1125855"/>
            <a:ext cx="5194300" cy="575945"/>
          </a:xfrm>
          <a:noFill/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</a:rPr>
              <a:t>5.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安全监护、监督考核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3785" y="1514475"/>
            <a:ext cx="3065145" cy="47523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7185" y="22860"/>
            <a:ext cx="8976995" cy="67786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0240" y="22860"/>
            <a:ext cx="8569325" cy="67779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5505" y="0"/>
            <a:ext cx="8096250" cy="68573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5505" y="29845"/>
            <a:ext cx="8288655" cy="67710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04415" y="0"/>
            <a:ext cx="7673340" cy="67367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5505" y="29845"/>
            <a:ext cx="8182610" cy="67710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5265" y="706120"/>
            <a:ext cx="6044565" cy="58299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88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50305" y="1640056"/>
            <a:ext cx="3332480" cy="1017270"/>
          </a:xfrm>
          <a:prstGeom prst="rect">
            <a:avLst/>
          </a:prstGeom>
        </p:spPr>
        <p:txBody>
          <a:bodyPr wrap="none" lIns="121227" tIns="60603" rIns="121227" bIns="60603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5830" b="1" i="0" u="none" strike="noStrike" kern="1200" cap="none" spc="0" normalizeH="0" baseline="0" noProof="1">
                <a:solidFill>
                  <a:srgbClr val="3370B9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PART 03</a:t>
            </a:r>
          </a:p>
        </p:txBody>
      </p:sp>
      <p:sp>
        <p:nvSpPr>
          <p:cNvPr id="3" name="TextBox 3"/>
          <p:cNvSpPr txBox="1"/>
          <p:nvPr>
            <p:custDataLst>
              <p:tags r:id="rId1"/>
            </p:custDataLst>
          </p:nvPr>
        </p:nvSpPr>
        <p:spPr>
          <a:xfrm>
            <a:off x="3051175" y="2641600"/>
            <a:ext cx="6184265" cy="594995"/>
          </a:xfrm>
          <a:prstGeom prst="rect">
            <a:avLst/>
          </a:prstGeom>
          <a:noFill/>
        </p:spPr>
        <p:txBody>
          <a:bodyPr wrap="square" lIns="121227" tIns="60603" rIns="121227" bIns="60603" rtlCol="0">
            <a:noAutofit/>
          </a:bodyPr>
          <a:lstStyle/>
          <a:p>
            <a:pPr marR="0" algn="ctr" defTabSz="914400" eaLnBrk="0" hangingPunct="0">
              <a:buClrTx/>
              <a:buSzTx/>
              <a:buFontTx/>
              <a:buNone/>
            </a:pPr>
            <a:r>
              <a:rPr kumimoji="0" lang="zh-CN" altLang="en-US" sz="3180" b="1" kern="1200" cap="none" spc="100" normalizeH="0" baseline="0" noProof="1">
                <a:solidFill>
                  <a:srgbClr val="3370B9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动火作业安全监护、监督</a:t>
            </a:r>
          </a:p>
          <a:p>
            <a:pPr marR="0" algn="ctr" defTabSz="914400" eaLnBrk="0" hangingPunct="0">
              <a:buClrTx/>
              <a:buSzTx/>
              <a:buFontTx/>
              <a:buNone/>
            </a:pPr>
            <a:endParaRPr kumimoji="0" lang="zh-CN" altLang="en-US" sz="3180" b="1" kern="1200" cap="none" spc="100" normalizeH="0" baseline="0" noProof="1">
              <a:solidFill>
                <a:srgbClr val="3370B9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2734777" y="3500387"/>
            <a:ext cx="6300045" cy="0"/>
          </a:xfrm>
          <a:prstGeom prst="line">
            <a:avLst/>
          </a:prstGeom>
          <a:ln w="12700">
            <a:solidFill>
              <a:schemeClr val="lt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13"/>
          <p:cNvSpPr>
            <a:spLocks noChangeArrowheads="1"/>
          </p:cNvSpPr>
          <p:nvPr/>
        </p:nvSpPr>
        <p:spPr bwMode="auto">
          <a:xfrm>
            <a:off x="1631950" y="189230"/>
            <a:ext cx="653478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/>
              <a:t>三、动火作业安全监护、监督</a:t>
            </a:r>
          </a:p>
        </p:txBody>
      </p:sp>
      <p:sp>
        <p:nvSpPr>
          <p:cNvPr id="16389" name="Text Box 14"/>
          <p:cNvSpPr txBox="1">
            <a:spLocks noChangeArrowheads="1"/>
          </p:cNvSpPr>
          <p:nvPr/>
        </p:nvSpPr>
        <p:spPr bwMode="auto">
          <a:xfrm>
            <a:off x="2010410" y="772795"/>
            <a:ext cx="6418580" cy="226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b="1">
                <a:solidFill>
                  <a:srgbClr val="FF3300"/>
                </a:solidFill>
                <a:latin typeface="+mn-ea"/>
                <a:ea typeface="+mn-ea"/>
                <a:cs typeface="+mn-ea"/>
              </a:rPr>
              <a:t>定义：</a:t>
            </a:r>
            <a:r>
              <a:rPr lang="zh-CN" altLang="en-US">
                <a:latin typeface="+mn-ea"/>
                <a:ea typeface="+mn-ea"/>
                <a:cs typeface="+mn-ea"/>
              </a:rPr>
              <a:t>动火作业是指可能直接或间接产生</a:t>
            </a:r>
            <a:r>
              <a:rPr lang="zh-CN" altLang="en-US">
                <a:solidFill>
                  <a:srgbClr val="0070C0"/>
                </a:solidFill>
                <a:latin typeface="+mn-ea"/>
                <a:ea typeface="+mn-ea"/>
                <a:cs typeface="+mn-ea"/>
              </a:rPr>
              <a:t>火焰、火花</a:t>
            </a:r>
            <a:r>
              <a:rPr lang="zh-CN" altLang="en-US">
                <a:latin typeface="+mn-ea"/>
                <a:ea typeface="+mn-ea"/>
                <a:cs typeface="+mn-ea"/>
              </a:rPr>
              <a:t>和</a:t>
            </a:r>
            <a:r>
              <a:rPr lang="zh-CN" altLang="en-US">
                <a:solidFill>
                  <a:srgbClr val="0070C0"/>
                </a:solidFill>
                <a:latin typeface="+mn-ea"/>
                <a:ea typeface="+mn-ea"/>
                <a:cs typeface="+mn-ea"/>
              </a:rPr>
              <a:t>炽热表面</a:t>
            </a:r>
            <a:r>
              <a:rPr lang="zh-CN" altLang="en-US">
                <a:latin typeface="+mn-ea"/>
                <a:ea typeface="+mn-ea"/>
                <a:cs typeface="+mn-ea"/>
              </a:rPr>
              <a:t>的非常规作业 。</a:t>
            </a:r>
            <a:endParaRPr lang="zh-CN" altLang="en-US" b="1" dirty="0">
              <a:solidFill>
                <a:srgbClr val="FF0000"/>
              </a:solidFill>
              <a:latin typeface="+mn-ea"/>
              <a:ea typeface="+mn-ea"/>
              <a:cs typeface="+mn-ea"/>
              <a:sym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+mn-ea"/>
                <a:ea typeface="+mn-ea"/>
                <a:cs typeface="+mn-ea"/>
                <a:sym typeface="+mn-ea"/>
              </a:rPr>
              <a:t>动火作业主要包括</a:t>
            </a:r>
            <a:r>
              <a:rPr lang="zh-CN" altLang="en-US" sz="1600" b="1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+mn-ea"/>
              </a:rPr>
              <a:t>：</a:t>
            </a:r>
            <a:br>
              <a:rPr lang="zh-CN" altLang="en-US" b="1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+mn-ea"/>
              </a:rPr>
            </a:br>
            <a:r>
              <a:rPr lang="en-US" altLang="zh-CN" sz="14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+mn-ea"/>
              </a:rPr>
              <a:t>1.</a:t>
            </a:r>
            <a:r>
              <a:rPr lang="zh-CN" altLang="en-US" sz="14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+mn-ea"/>
              </a:rPr>
              <a:t>电焊、气焊（割）、塑料焊等焊接切割。</a:t>
            </a:r>
            <a:br>
              <a:rPr lang="zh-CN" altLang="en-US" sz="14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+mn-ea"/>
              </a:rPr>
            </a:br>
            <a:r>
              <a:rPr lang="en-US" altLang="zh-CN" sz="14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+mn-ea"/>
              </a:rPr>
              <a:t>2.</a:t>
            </a:r>
            <a:r>
              <a:rPr lang="zh-CN" altLang="en-US" sz="14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+mn-ea"/>
              </a:rPr>
              <a:t>电热处理、电钻、砂轮、风镐及破碎等可能产生火花的作业。</a:t>
            </a:r>
            <a:br>
              <a:rPr lang="zh-CN" altLang="en-US" sz="14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+mn-ea"/>
              </a:rPr>
            </a:br>
            <a:r>
              <a:rPr lang="en-US" altLang="zh-CN" sz="14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+mn-ea"/>
              </a:rPr>
              <a:t>3.</a:t>
            </a:r>
            <a:r>
              <a:rPr lang="zh-CN" altLang="en-US" sz="14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+mn-ea"/>
              </a:rPr>
              <a:t>喷灯、火炉、电炉等明火作业。</a:t>
            </a:r>
          </a:p>
        </p:txBody>
      </p:sp>
      <p:pic>
        <p:nvPicPr>
          <p:cNvPr id="16390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833" y="3489866"/>
            <a:ext cx="399750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170" y="2935605"/>
            <a:ext cx="4661535" cy="33045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8659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组合 1"/>
          <p:cNvGrpSpPr/>
          <p:nvPr/>
        </p:nvGrpSpPr>
        <p:grpSpPr>
          <a:xfrm>
            <a:off x="1628625" y="1311179"/>
            <a:ext cx="1508578" cy="3885742"/>
            <a:chOff x="7062" y="2659"/>
            <a:chExt cx="2393" cy="6154"/>
          </a:xfrm>
        </p:grpSpPr>
        <p:sp>
          <p:nvSpPr>
            <p:cNvPr id="26" name="矩形 25"/>
            <p:cNvSpPr/>
            <p:nvPr>
              <p:custDataLst>
                <p:tags r:id="rId1"/>
              </p:custDataLst>
            </p:nvPr>
          </p:nvSpPr>
          <p:spPr>
            <a:xfrm>
              <a:off x="7062" y="5287"/>
              <a:ext cx="2393" cy="7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385" b="1" i="0" u="none" strike="noStrike" kern="1200" cap="none" spc="0" normalizeH="0" baseline="0" noProof="1">
                  <a:solidFill>
                    <a:schemeClr val="lt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contents</a:t>
              </a:r>
            </a:p>
          </p:txBody>
        </p:sp>
        <p:sp>
          <p:nvSpPr>
            <p:cNvPr id="20483" name="矩形 26"/>
            <p:cNvSpPr/>
            <p:nvPr>
              <p:custDataLst>
                <p:tags r:id="rId2"/>
              </p:custDataLst>
            </p:nvPr>
          </p:nvSpPr>
          <p:spPr>
            <a:xfrm>
              <a:off x="7394" y="2659"/>
              <a:ext cx="1728" cy="61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en-US" sz="7170" b="1" i="0" u="none" strike="noStrike" kern="1200" cap="none" spc="0" normalizeH="0" baseline="0" noProof="1">
                  <a:solidFill>
                    <a:srgbClr val="3370B9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目</a:t>
              </a:r>
              <a:endParaRPr kumimoji="0" lang="en-US" altLang="zh-CN" sz="7170" b="1" i="0" u="none" strike="noStrike" kern="1200" cap="none" spc="0" normalizeH="0" baseline="0" noProof="1">
                <a:solidFill>
                  <a:srgbClr val="3370B9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7170" b="1" i="0" u="none" strike="noStrike" kern="1200" cap="none" spc="0" normalizeH="0" baseline="0" noProof="1">
                <a:solidFill>
                  <a:srgbClr val="3370B9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en-US" sz="7170" b="1" i="0" u="none" strike="noStrike" kern="1200" cap="none" spc="0" normalizeH="0" baseline="0" noProof="1">
                  <a:solidFill>
                    <a:srgbClr val="3370B9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录</a:t>
              </a:r>
            </a:p>
          </p:txBody>
        </p:sp>
      </p:grpSp>
      <p:sp>
        <p:nvSpPr>
          <p:cNvPr id="20484" name="文本框 2"/>
          <p:cNvSpPr txBox="1"/>
          <p:nvPr/>
        </p:nvSpPr>
        <p:spPr>
          <a:xfrm>
            <a:off x="3078797" y="1177290"/>
            <a:ext cx="6034405" cy="40055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marL="457200" marR="0" indent="-457200" defTabSz="914400" eaLnBrk="0" hangingPunct="0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kumimoji="0" lang="zh-CN" altLang="en-US" sz="2790" kern="120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高危作业监护监督过程现状分析</a:t>
            </a:r>
            <a:endParaRPr kumimoji="0" lang="en-US" altLang="zh-CN" sz="2790" kern="120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457200" marR="0" indent="-457200" defTabSz="914400" eaLnBrk="0" hangingPunct="0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kumimoji="0" lang="zh-CN" altLang="en-US" sz="2790" kern="120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作业安全监护、监督人的基本要求</a:t>
            </a:r>
            <a:endParaRPr kumimoji="0" lang="en-US" altLang="zh-CN" sz="2790" kern="120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457200" marR="0" indent="-457200" defTabSz="914400" eaLnBrk="0" hangingPunct="0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kumimoji="0" lang="zh-CN" altLang="en-US" sz="2790" kern="120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动火作业安全监护、监督</a:t>
            </a:r>
            <a:endParaRPr kumimoji="0" lang="en-US" altLang="zh-CN" sz="2790" kern="120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457200" marR="0" indent="-457200" defTabSz="914400" eaLnBrk="0" hangingPunct="0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kumimoji="0" lang="zh-CN" altLang="en-US" sz="2790" kern="120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有限空间作业安全监护、监督</a:t>
            </a:r>
            <a:endParaRPr kumimoji="0" lang="en-US" altLang="zh-CN" sz="2790" kern="120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457200" marR="0" indent="-457200" defTabSz="914400" eaLnBrk="0" hangingPunct="0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kumimoji="0" lang="zh-CN" altLang="en-US" sz="2790" kern="120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高处作业安全监护、监督</a:t>
            </a:r>
            <a:endParaRPr kumimoji="0" lang="en-US" altLang="zh-CN" sz="2790" kern="120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457200" marR="0" indent="-457200" defTabSz="914400" eaLnBrk="0" hangingPunct="0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kumimoji="0" lang="zh-CN" altLang="en-US" sz="2790" kern="120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cs"/>
              </a:rPr>
              <a:t>其他危险作业</a:t>
            </a:r>
          </a:p>
          <a:p>
            <a:pPr marR="0" defTabSz="914400" eaLnBrk="0" hangingPunct="0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endParaRPr kumimoji="0" lang="zh-CN" altLang="en-US" sz="2790" kern="120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ransition spd="slow" advClick="0" advTm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6449657" y="3105225"/>
            <a:ext cx="3796110" cy="288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auto">
              <a:lnSpc>
                <a:spcPct val="150000"/>
              </a:lnSpc>
            </a:pPr>
            <a:r>
              <a:rPr lang="en-US" altLang="zh-CN" dirty="0">
                <a:solidFill>
                  <a:srgbClr val="FF0000"/>
                </a:solidFill>
                <a:latin typeface="+mn-ea"/>
                <a:cs typeface="+mn-ea"/>
              </a:rPr>
              <a:t>“</a:t>
            </a:r>
            <a:r>
              <a:rPr lang="zh-CN" altLang="en-US" dirty="0">
                <a:solidFill>
                  <a:srgbClr val="FF0000"/>
                </a:solidFill>
                <a:latin typeface="+mn-ea"/>
                <a:cs typeface="+mn-ea"/>
              </a:rPr>
              <a:t>四不动火”</a:t>
            </a:r>
            <a:r>
              <a:rPr lang="zh-CN" altLang="en-US" dirty="0">
                <a:solidFill>
                  <a:srgbClr val="000000"/>
                </a:solidFill>
                <a:latin typeface="+mn-ea"/>
                <a:cs typeface="+mn-ea"/>
              </a:rPr>
              <a:t>是指</a:t>
            </a:r>
            <a:r>
              <a:rPr lang="zh-CN" altLang="en-US" dirty="0">
                <a:latin typeface="+mn-ea"/>
                <a:cs typeface="+mn-ea"/>
              </a:rPr>
              <a:t>：</a:t>
            </a:r>
            <a:r>
              <a:rPr lang="zh-CN" altLang="en-US" dirty="0">
                <a:solidFill>
                  <a:srgbClr val="000000"/>
                </a:solidFill>
                <a:latin typeface="+mn-ea"/>
                <a:cs typeface="+mn-ea"/>
              </a:rPr>
              <a:t>动火作业许可证未经审批不动火；制定的安全措施未落实不动火；动火部位、时间、内容与动火作业许可证不符不动火；监护、监督人员不在场不动火。</a:t>
            </a:r>
            <a:r>
              <a:rPr lang="zh-CN" altLang="en-US" dirty="0">
                <a:solidFill>
                  <a:srgbClr val="FF0000"/>
                </a:solidFill>
                <a:latin typeface="+mn-ea"/>
                <a:cs typeface="+mn-ea"/>
              </a:rPr>
              <a:t> </a:t>
            </a:r>
          </a:p>
        </p:txBody>
      </p:sp>
      <p:pic>
        <p:nvPicPr>
          <p:cNvPr id="17412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5" y="1176471"/>
            <a:ext cx="1366942" cy="191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图示 3"/>
          <p:cNvGraphicFramePr/>
          <p:nvPr/>
        </p:nvGraphicFramePr>
        <p:xfrm>
          <a:off x="1873959" y="481012"/>
          <a:ext cx="5112385" cy="2439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414" name="Rectangle 13"/>
          <p:cNvSpPr>
            <a:spLocks noChangeArrowheads="1"/>
          </p:cNvSpPr>
          <p:nvPr/>
        </p:nvSpPr>
        <p:spPr bwMode="auto">
          <a:xfrm>
            <a:off x="1631950" y="189230"/>
            <a:ext cx="725487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/>
              <a:t>三、动火作业安全监护、监督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08920"/>
            <a:ext cx="3586494" cy="34563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0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ldLvl="0" animBg="1"/>
      <p:bldGraphic spid="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5273040" y="1214755"/>
            <a:ext cx="4759325" cy="4743450"/>
          </a:xfrm>
        </p:spPr>
        <p:txBody>
          <a:bodyPr>
            <a:norm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1800" b="0" dirty="0">
                <a:latin typeface="+mn-ea"/>
                <a:ea typeface="+mn-ea"/>
                <a:cs typeface="+mn-ea"/>
              </a:rPr>
              <a:t>    </a:t>
            </a:r>
            <a:r>
              <a:rPr lang="zh-CN" altLang="en-US" sz="1800" b="0" dirty="0">
                <a:latin typeface="+mn-ea"/>
                <a:ea typeface="+mn-ea"/>
                <a:cs typeface="+mn-ea"/>
              </a:rPr>
              <a:t>除固定区域常规用火（</a:t>
            </a:r>
            <a:r>
              <a:rPr lang="zh-CN" altLang="en-US" sz="1800" b="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+mn-ea"/>
                <a:ea typeface="+mn-ea"/>
                <a:cs typeface="+mn-ea"/>
              </a:rPr>
              <a:t>化验室酒精灯、电炉子，食堂天然气、液化气</a:t>
            </a:r>
            <a:r>
              <a:rPr lang="zh-CN" altLang="en-US" sz="1800" b="0" dirty="0">
                <a:latin typeface="+mn-ea"/>
                <a:ea typeface="+mn-ea"/>
                <a:cs typeface="+mn-ea"/>
              </a:rPr>
              <a:t>等）和固定动火（维修车间固定区域）外，动火作业应执行动火作业许可管理的要求，办理“动火作业许可证”；动火作业许可证是现场动火的依据，只限在指定的地点和时间范围内使用，不得</a:t>
            </a:r>
            <a:r>
              <a:rPr lang="zh-CN" altLang="en-US" sz="2000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涂改、代签</a:t>
            </a:r>
            <a:r>
              <a:rPr lang="zh-CN" altLang="en-US" sz="1800" b="0" dirty="0">
                <a:latin typeface="+mn-ea"/>
                <a:ea typeface="+mn-ea"/>
                <a:cs typeface="+mn-ea"/>
              </a:rPr>
              <a:t>。一张动火作业许可证只允许一处动火。较大危险动火作业许可证有效期限</a:t>
            </a:r>
            <a:r>
              <a:rPr lang="en-US" altLang="zh-CN" sz="1800" b="0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8</a:t>
            </a:r>
            <a:r>
              <a:rPr lang="zh-CN" altLang="en-US" sz="1800" b="0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小时，可延长到</a:t>
            </a:r>
            <a:r>
              <a:rPr lang="en-US" altLang="zh-CN" sz="1800" b="0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12</a:t>
            </a:r>
            <a:r>
              <a:rPr sz="1800" b="0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小时</a:t>
            </a:r>
            <a:r>
              <a:rPr lang="zh-CN" altLang="en-US" sz="1800" b="0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，一般危险动火有效期不超过</a:t>
            </a:r>
            <a:r>
              <a:rPr lang="en-US" altLang="zh-CN" sz="1800" b="0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72</a:t>
            </a:r>
            <a:r>
              <a:rPr lang="zh-CN" altLang="en-US" sz="1800" b="0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小时，高度危险动火作业有效期不超过</a:t>
            </a:r>
            <a:r>
              <a:rPr lang="en-US" altLang="zh-CN" sz="1800" b="0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8</a:t>
            </a:r>
            <a:r>
              <a:rPr lang="zh-CN" altLang="en-US" sz="1800" b="0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小时。</a:t>
            </a:r>
          </a:p>
        </p:txBody>
      </p:sp>
      <p:sp>
        <p:nvSpPr>
          <p:cNvPr id="18437" name="Rectangle 13"/>
          <p:cNvSpPr>
            <a:spLocks noChangeArrowheads="1"/>
          </p:cNvSpPr>
          <p:nvPr/>
        </p:nvSpPr>
        <p:spPr bwMode="auto">
          <a:xfrm>
            <a:off x="1631950" y="189230"/>
            <a:ext cx="597725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/>
              <a:t>三、动火作业安全监护、监督</a:t>
            </a:r>
          </a:p>
        </p:txBody>
      </p:sp>
    </p:spTree>
  </p:cSld>
  <p:clrMapOvr>
    <a:masterClrMapping/>
  </p:clrMapOvr>
  <p:transition spd="slow" advTm="7748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5671820" y="1259840"/>
            <a:ext cx="4683760" cy="4893310"/>
          </a:xfrm>
        </p:spPr>
        <p:txBody>
          <a:bodyPr>
            <a:norm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en-US" altLang="zh-CN" sz="1800" b="0">
                <a:latin typeface="微软雅黑" panose="020B0503020204020204" charset="-122"/>
                <a:ea typeface="微软雅黑" panose="020B0503020204020204" charset="-122"/>
                <a:cs typeface="+mn-ea"/>
              </a:rPr>
              <a:t>   </a:t>
            </a:r>
            <a:r>
              <a:rPr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易燃易爆、有毒有害、有限空间</a:t>
            </a:r>
            <a:r>
              <a:rPr sz="1800" b="0">
                <a:latin typeface="微软雅黑" panose="020B0503020204020204" charset="-122"/>
                <a:ea typeface="微软雅黑" panose="020B0503020204020204" charset="-122"/>
                <a:cs typeface="+mn-ea"/>
              </a:rPr>
              <a:t>等特定区域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+mn-ea"/>
              </a:rPr>
              <a:t>动火作业前，应对作业区域或动火点</a:t>
            </a:r>
            <a:r>
              <a:rPr lang="zh-CN" altLang="en-US" sz="1800" b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可燃气体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+mn-ea"/>
              </a:rPr>
              <a:t>浓度进行检测。</a:t>
            </a:r>
            <a:b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+mn-ea"/>
              </a:rPr>
            </a:b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+mn-ea"/>
              </a:rPr>
              <a:t>      特级动火</a:t>
            </a:r>
            <a:r>
              <a:rPr lang="zh-CN" altLang="en-US" sz="1800" b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随时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+mn-ea"/>
              </a:rPr>
              <a:t>进行检测；一级动火每</a:t>
            </a:r>
            <a:r>
              <a:rPr lang="zh-CN" altLang="en-US" sz="1800" b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日上、下午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+mn-ea"/>
              </a:rPr>
              <a:t>动火前进行分析；二级动火每日</a:t>
            </a:r>
            <a:r>
              <a:rPr lang="zh-CN" altLang="en-US" sz="1800" b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动火前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+mn-ea"/>
              </a:rPr>
              <a:t>进行动火分析。</a:t>
            </a:r>
            <a:b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+mn-ea"/>
              </a:rPr>
            </a:b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+mn-ea"/>
              </a:rPr>
              <a:t>      分析合格与动火间隔超过</a:t>
            </a:r>
            <a:r>
              <a:rPr lang="en-US" altLang="zh-CN" sz="1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30</a:t>
            </a:r>
            <a:r>
              <a:rPr lang="zh-CN" altLang="en-US" sz="1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分钟</a:t>
            </a:r>
            <a:r>
              <a:rPr lang="zh-CN" altLang="en-US" sz="18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或动火中断超过</a:t>
            </a:r>
            <a:r>
              <a:rPr lang="en-US" altLang="zh-CN" sz="1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30</a:t>
            </a:r>
            <a:r>
              <a:rPr lang="zh-CN" altLang="en-US" sz="1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分钟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+mn-ea"/>
              </a:rPr>
              <a:t>，需重新进行分析。</a:t>
            </a:r>
            <a:b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+mn-ea"/>
              </a:rPr>
            </a:b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+mn-ea"/>
              </a:rPr>
              <a:t>       特级、一级动火分析使用便携式检测仪，宜采用</a:t>
            </a:r>
            <a:r>
              <a:rPr lang="zh-CN" altLang="en-US" sz="1800" b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双人、双检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+mn-ea"/>
              </a:rPr>
              <a:t>测仪平行检测。</a:t>
            </a:r>
          </a:p>
        </p:txBody>
      </p:sp>
      <p:pic>
        <p:nvPicPr>
          <p:cNvPr id="1946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557338"/>
            <a:ext cx="2462212" cy="362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2424113" y="5373688"/>
            <a:ext cx="2735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便携式可燃气体测爆仪</a:t>
            </a:r>
          </a:p>
        </p:txBody>
      </p:sp>
      <p:sp>
        <p:nvSpPr>
          <p:cNvPr id="18437" name="Rectangle 13"/>
          <p:cNvSpPr>
            <a:spLocks noChangeArrowheads="1"/>
          </p:cNvSpPr>
          <p:nvPr/>
        </p:nvSpPr>
        <p:spPr bwMode="auto">
          <a:xfrm>
            <a:off x="1631950" y="189230"/>
            <a:ext cx="597725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/>
              <a:t>三、动火作业安全监护、监督</a:t>
            </a:r>
          </a:p>
        </p:txBody>
      </p:sp>
    </p:spTree>
  </p:cSld>
  <p:clrMapOvr>
    <a:masterClrMapping/>
  </p:clrMapOvr>
  <p:transition spd="slow" advTm="84667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3935730" y="1275715"/>
            <a:ext cx="2416810" cy="5093970"/>
          </a:xfrm>
        </p:spPr>
        <p:txBody>
          <a:bodyPr>
            <a:normAutofit fontScale="90000"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en-US" altLang="zh-CN" sz="1800" b="0">
                <a:latin typeface="微软雅黑" panose="020B0503020204020204" charset="-122"/>
                <a:ea typeface="微软雅黑" panose="020B0503020204020204" charset="-122"/>
                <a:cs typeface="+mn-ea"/>
              </a:rPr>
              <a:t> 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+mn-ea"/>
              </a:rPr>
              <a:t>动火现场应放置灭火器，并对现场的移动及固定式消防设施全面检查，必要时动火现场应配备消防车车辆和器材。  </a:t>
            </a:r>
            <a:b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+mn-ea"/>
              </a:rPr>
            </a:b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+mn-ea"/>
              </a:rPr>
              <a:t>     动火期间距动火点 </a:t>
            </a:r>
            <a:r>
              <a:rPr lang="zh-CN" altLang="en-US" sz="1800" b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30m 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+mn-ea"/>
              </a:rPr>
              <a:t>内不应排入可燃气体；距动火点</a:t>
            </a:r>
            <a:r>
              <a:rPr lang="zh-CN" altLang="en-US" sz="1800" b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15m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+mn-ea"/>
              </a:rPr>
              <a:t>内不应堆放可燃液体；在动火点</a:t>
            </a:r>
            <a:r>
              <a:rPr lang="zh-CN" altLang="en-US" sz="1800" b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10m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+mn-ea"/>
              </a:rPr>
              <a:t>范围内及动火点下方不应同时进行可燃溶剂清洗或喷涂等作业。</a:t>
            </a: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268413"/>
            <a:ext cx="22320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9"/>
          <p:cNvSpPr>
            <a:spLocks noRot="1" noChangeArrowheads="1"/>
          </p:cNvSpPr>
          <p:nvPr/>
        </p:nvSpPr>
        <p:spPr bwMode="auto">
          <a:xfrm>
            <a:off x="6456680" y="4003675"/>
            <a:ext cx="3875405" cy="2233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auto">
              <a:lnSpc>
                <a:spcPct val="150000"/>
              </a:lnSpc>
            </a:pPr>
            <a:r>
              <a:rPr lang="en-US" altLang="zh-CN" sz="28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kumimoji="1" lang="zh-CN" altLang="en-US" sz="1600">
                <a:latin typeface="微软雅黑" panose="020B0503020204020204" charset="-122"/>
                <a:ea typeface="微软雅黑" panose="020B0503020204020204" charset="-122"/>
                <a:cs typeface="+mn-ea"/>
              </a:rPr>
              <a:t>距动火点</a:t>
            </a:r>
            <a:r>
              <a:rPr kumimoji="1"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15米</a:t>
            </a:r>
            <a:r>
              <a:rPr kumimoji="1" lang="zh-CN" altLang="en-US" sz="1600">
                <a:latin typeface="微软雅黑" panose="020B0503020204020204" charset="-122"/>
                <a:ea typeface="微软雅黑" panose="020B0503020204020204" charset="-122"/>
                <a:cs typeface="+mn-ea"/>
              </a:rPr>
              <a:t>内地面可燃物、孔洞、窨井、地沟、水封、排气管、等应清理或封严盖实。作业中应监控天气条件，遇有</a:t>
            </a:r>
            <a:r>
              <a:rPr kumimoji="1"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六级以上（含六级）</a:t>
            </a:r>
            <a:r>
              <a:rPr kumimoji="1" lang="zh-CN" altLang="en-US" sz="1600">
                <a:latin typeface="微软雅黑" panose="020B0503020204020204" charset="-122"/>
                <a:ea typeface="微软雅黑" panose="020B0503020204020204" charset="-122"/>
                <a:cs typeface="+mn-ea"/>
              </a:rPr>
              <a:t>风应停止室外一切动火作业</a:t>
            </a:r>
          </a:p>
        </p:txBody>
      </p:sp>
      <p:pic>
        <p:nvPicPr>
          <p:cNvPr id="20486" name="Picture 10" descr="2011-07-13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680" y="1412875"/>
            <a:ext cx="3465830" cy="260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13"/>
          <p:cNvSpPr>
            <a:spLocks noChangeArrowheads="1"/>
          </p:cNvSpPr>
          <p:nvPr/>
        </p:nvSpPr>
        <p:spPr bwMode="auto">
          <a:xfrm>
            <a:off x="1631950" y="189230"/>
            <a:ext cx="597725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/>
              <a:t>三、动火作业安全监护、监督</a:t>
            </a:r>
          </a:p>
        </p:txBody>
      </p:sp>
    </p:spTree>
  </p:cSld>
  <p:clrMapOvr>
    <a:masterClrMapping/>
  </p:clrMapOvr>
  <p:transition spd="slow" advTm="97022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6503035" y="1215390"/>
            <a:ext cx="3671570" cy="2286635"/>
          </a:xfrm>
        </p:spPr>
        <p:txBody>
          <a:bodyPr>
            <a:normAutofit fontScale="90000"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kumimoji="0" lang="zh-CN" altLang="en-US" sz="1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用气焊</a:t>
            </a:r>
            <a:r>
              <a:rPr kumimoji="0" sz="1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(</a:t>
            </a:r>
            <a:r>
              <a:rPr kumimoji="0" lang="zh-CN" altLang="en-US" sz="1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割</a:t>
            </a:r>
            <a:r>
              <a:rPr kumimoji="0" sz="1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)</a:t>
            </a:r>
            <a:r>
              <a:rPr kumimoji="0" lang="zh-CN" altLang="en-US" sz="1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动火作业时，</a:t>
            </a:r>
            <a:r>
              <a:rPr kumimoji="0" lang="zh-CN" altLang="en-US" sz="1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乙炔瓶必须直立放置</a:t>
            </a:r>
            <a:r>
              <a:rPr kumimoji="0" lang="zh-CN" altLang="en-US" sz="1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，并有防倾倒措施和防止</a:t>
            </a:r>
            <a:r>
              <a:rPr kumimoji="0" lang="zh-CN" altLang="en-US" sz="1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回火装置</a:t>
            </a:r>
            <a:r>
              <a:rPr kumimoji="0" lang="zh-CN" altLang="en-US" sz="1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，氧气瓶与乙炔气瓶的间隔不小于</a:t>
            </a:r>
            <a:r>
              <a:rPr kumimoji="0" sz="1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5</a:t>
            </a:r>
            <a:r>
              <a:rPr kumimoji="0" lang="zh-CN" altLang="en-US" sz="1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米，二者与明火距离均不得小于</a:t>
            </a:r>
            <a:r>
              <a:rPr kumimoji="0" sz="1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10</a:t>
            </a:r>
            <a:r>
              <a:rPr kumimoji="0" lang="zh-CN" altLang="en-US" sz="1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米，且不得在烈日下暴晒。</a:t>
            </a:r>
          </a:p>
        </p:txBody>
      </p:sp>
      <p:pic>
        <p:nvPicPr>
          <p:cNvPr id="21508" name="Picture 3" descr="DSC008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216025"/>
            <a:ext cx="3800475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DSC008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940810"/>
            <a:ext cx="2811780" cy="181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Line 5"/>
          <p:cNvSpPr>
            <a:spLocks noChangeShapeType="1"/>
          </p:cNvSpPr>
          <p:nvPr/>
        </p:nvSpPr>
        <p:spPr bwMode="auto">
          <a:xfrm>
            <a:off x="2135188" y="2833688"/>
            <a:ext cx="720725" cy="368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pic>
        <p:nvPicPr>
          <p:cNvPr id="21511" name="Picture 11" descr="DSC008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3940175"/>
            <a:ext cx="2339975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Rectangle 12"/>
          <p:cNvSpPr>
            <a:spLocks noRot="1" noChangeArrowheads="1"/>
          </p:cNvSpPr>
          <p:nvPr/>
        </p:nvSpPr>
        <p:spPr bwMode="auto">
          <a:xfrm>
            <a:off x="4800600" y="3860800"/>
            <a:ext cx="2897505" cy="1945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动火作业人员应穿戴适合的特殊劳动防护用品，高处动火作业还需系好安全带等防护措施。</a:t>
            </a:r>
          </a:p>
        </p:txBody>
      </p:sp>
      <p:sp>
        <p:nvSpPr>
          <p:cNvPr id="18437" name="Rectangle 13"/>
          <p:cNvSpPr>
            <a:spLocks noChangeArrowheads="1"/>
          </p:cNvSpPr>
          <p:nvPr/>
        </p:nvSpPr>
        <p:spPr bwMode="auto">
          <a:xfrm>
            <a:off x="1631950" y="189230"/>
            <a:ext cx="597725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/>
              <a:t>三、动火作业安全监护、监督</a:t>
            </a:r>
          </a:p>
        </p:txBody>
      </p:sp>
    </p:spTree>
  </p:cSld>
  <p:clrMapOvr>
    <a:masterClrMapping/>
  </p:clrMapOvr>
  <p:transition spd="slow" advTm="156226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5448300" y="1341438"/>
            <a:ext cx="4745038" cy="4248150"/>
          </a:xfrm>
        </p:spPr>
        <p:txBody>
          <a:bodyPr/>
          <a:lstStyle/>
          <a:p>
            <a:pPr algn="l" fontAlgn="auto">
              <a:lnSpc>
                <a:spcPct val="150000"/>
              </a:lnSpc>
            </a:pPr>
            <a:r>
              <a:rPr lang="en-US" altLang="zh-CN" sz="1800" b="0">
                <a:latin typeface="+mn-ea"/>
                <a:ea typeface="+mn-ea"/>
              </a:rPr>
              <a:t>      </a:t>
            </a:r>
            <a:br>
              <a:rPr lang="en-US" altLang="zh-CN" sz="1800" b="0">
                <a:latin typeface="+mn-ea"/>
                <a:ea typeface="+mn-ea"/>
              </a:rPr>
            </a:br>
            <a:br>
              <a:rPr lang="en-US" altLang="zh-CN" sz="1800" b="0">
                <a:latin typeface="+mn-ea"/>
                <a:ea typeface="+mn-ea"/>
              </a:rPr>
            </a:br>
            <a:r>
              <a:rPr lang="zh-CN" altLang="en-US" sz="1800" b="0">
                <a:latin typeface="+mn-ea"/>
                <a:ea typeface="+mn-ea"/>
              </a:rPr>
              <a:t>凡在盛有或盛过危险化学品的容器、设备、管道等生产、储存装置，应将其与生产系统彻底隔离，并进行清洗、置换，取样分析合格后方可动火作业（无法加盲板的部位应采取其它可靠隔断措施或拆除），防止物料的窜入或火源窜到其它部位。盲板应符合压力等级要求，严禁用铁皮、石棉板或</a:t>
            </a:r>
            <a:r>
              <a:rPr lang="zh-CN" altLang="en-US" sz="1800" b="0">
                <a:solidFill>
                  <a:srgbClr val="FF0000"/>
                </a:solidFill>
                <a:latin typeface="+mn-ea"/>
                <a:ea typeface="+mn-ea"/>
              </a:rPr>
              <a:t>阀门代替</a:t>
            </a:r>
            <a:r>
              <a:rPr lang="zh-CN" altLang="en-US" sz="1800" b="0">
                <a:latin typeface="+mn-ea"/>
                <a:ea typeface="+mn-ea"/>
              </a:rPr>
              <a:t>。</a:t>
            </a:r>
          </a:p>
        </p:txBody>
      </p:sp>
      <p:pic>
        <p:nvPicPr>
          <p:cNvPr id="22532" name="Picture 3" descr="P10102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563178"/>
            <a:ext cx="2881312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13"/>
          <p:cNvSpPr>
            <a:spLocks noChangeArrowheads="1"/>
          </p:cNvSpPr>
          <p:nvPr/>
        </p:nvSpPr>
        <p:spPr bwMode="auto">
          <a:xfrm>
            <a:off x="1631950" y="189230"/>
            <a:ext cx="597725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/>
              <a:t>三、动火作业安全监护、监督</a:t>
            </a:r>
          </a:p>
        </p:txBody>
      </p:sp>
    </p:spTree>
  </p:cSld>
  <p:clrMapOvr>
    <a:masterClrMapping/>
  </p:clrMapOvr>
  <p:transition spd="slow" advTm="86788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内容占位符 2"/>
          <p:cNvSpPr>
            <a:spLocks noGrp="1"/>
          </p:cNvSpPr>
          <p:nvPr>
            <p:ph idx="1"/>
          </p:nvPr>
        </p:nvSpPr>
        <p:spPr>
          <a:xfrm>
            <a:off x="2351584" y="1151255"/>
            <a:ext cx="3969385" cy="297434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zh-CN" dirty="0">
                <a:latin typeface="+mn-ea"/>
                <a:ea typeface="+mn-ea"/>
              </a:rPr>
              <a:t>               </a:t>
            </a:r>
            <a:r>
              <a:rPr kumimoji="1" lang="zh-CN" altLang="en-US" sz="7200" dirty="0">
                <a:latin typeface="+mn-ea"/>
                <a:ea typeface="+mn-ea"/>
                <a:cs typeface="+mj-cs"/>
              </a:rPr>
              <a:t>动火作业应有专人监督，动火作业前应</a:t>
            </a:r>
            <a:r>
              <a:rPr kumimoji="1" lang="zh-CN" altLang="en-US" sz="7200" dirty="0">
                <a:solidFill>
                  <a:schemeClr val="accent1"/>
                </a:solidFill>
                <a:latin typeface="+mn-ea"/>
                <a:ea typeface="+mn-ea"/>
                <a:cs typeface="+mj-cs"/>
              </a:rPr>
              <a:t>清除动火现场及周围的易燃物品 </a:t>
            </a:r>
            <a:r>
              <a:rPr kumimoji="1" lang="zh-CN" altLang="en-US" sz="7200" dirty="0">
                <a:latin typeface="+mn-ea"/>
                <a:ea typeface="+mn-ea"/>
                <a:cs typeface="+mj-cs"/>
              </a:rPr>
              <a:t>，或采取其它有效的安全防火措施，配备足够适用的消防器材。动火作业完成后，监护监督人应会同有关人员清理现场，清除残火，确认无遗留火种后方可离开现场。</a:t>
            </a: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980" y="2638425"/>
            <a:ext cx="3541395" cy="276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Rectangle 13"/>
          <p:cNvSpPr>
            <a:spLocks noChangeArrowheads="1"/>
          </p:cNvSpPr>
          <p:nvPr/>
        </p:nvSpPr>
        <p:spPr bwMode="auto">
          <a:xfrm>
            <a:off x="1631950" y="189230"/>
            <a:ext cx="597725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/>
              <a:t>三、动火作业安全监护、监督</a:t>
            </a:r>
          </a:p>
        </p:txBody>
      </p:sp>
    </p:spTree>
  </p:cSld>
  <p:clrMapOvr>
    <a:masterClrMapping/>
  </p:clrMapOvr>
  <p:transition spd="slow" advTm="55326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4" name="Rectangle 8"/>
          <p:cNvSpPr>
            <a:spLocks noGrp="1" noRot="1" noChangeArrowheads="1"/>
          </p:cNvSpPr>
          <p:nvPr>
            <p:ph type="body" idx="1"/>
          </p:nvPr>
        </p:nvSpPr>
        <p:spPr>
          <a:xfrm>
            <a:off x="1847850" y="1560830"/>
            <a:ext cx="3743325" cy="4286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zh-CN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人的不安全行为</a:t>
            </a:r>
          </a:p>
        </p:txBody>
      </p:sp>
      <p:pic>
        <p:nvPicPr>
          <p:cNvPr id="24580" name="Picture 9" descr="图一现场维修动火作业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52"/>
          <a:stretch>
            <a:fillRect/>
          </a:stretch>
        </p:blipFill>
        <p:spPr bwMode="auto">
          <a:xfrm>
            <a:off x="1995805" y="1989455"/>
            <a:ext cx="5900420" cy="276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10"/>
          <p:cNvSpPr>
            <a:spLocks noChangeArrowheads="1"/>
          </p:cNvSpPr>
          <p:nvPr/>
        </p:nvSpPr>
        <p:spPr bwMode="auto">
          <a:xfrm>
            <a:off x="1919605" y="2781300"/>
            <a:ext cx="908685" cy="71945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zh-CN" altLang="en-US" b="1">
                <a:solidFill>
                  <a:srgbClr val="FF3300"/>
                </a:solidFill>
                <a:ea typeface="微软雅黑" panose="020B0503020204020204" charset="-122"/>
              </a:rPr>
              <a:t>无防震圈</a:t>
            </a:r>
          </a:p>
        </p:txBody>
      </p:sp>
      <p:sp>
        <p:nvSpPr>
          <p:cNvPr id="24582" name="Rectangle 11"/>
          <p:cNvSpPr>
            <a:spLocks noChangeArrowheads="1"/>
          </p:cNvSpPr>
          <p:nvPr/>
        </p:nvSpPr>
        <p:spPr bwMode="auto">
          <a:xfrm>
            <a:off x="6960870" y="3088005"/>
            <a:ext cx="934720" cy="71882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zh-CN" altLang="en-US" b="1">
                <a:solidFill>
                  <a:srgbClr val="FF3300"/>
                </a:solidFill>
                <a:ea typeface="微软雅黑" panose="020B0503020204020204" charset="-122"/>
              </a:rPr>
              <a:t>无防震圈</a:t>
            </a:r>
          </a:p>
        </p:txBody>
      </p:sp>
      <p:sp>
        <p:nvSpPr>
          <p:cNvPr id="24583" name="Rectangle 12"/>
          <p:cNvSpPr>
            <a:spLocks noChangeArrowheads="1"/>
          </p:cNvSpPr>
          <p:nvPr/>
        </p:nvSpPr>
        <p:spPr bwMode="auto">
          <a:xfrm>
            <a:off x="1919605" y="3500755"/>
            <a:ext cx="908685" cy="79184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zh-CN" b="1">
              <a:solidFill>
                <a:srgbClr val="FF3300"/>
              </a:solidFill>
              <a:ea typeface="微软雅黑" panose="020B0503020204020204" charset="-122"/>
            </a:endParaRPr>
          </a:p>
          <a:p>
            <a:pPr algn="ctr" eaLnBrk="1" hangingPunct="1"/>
            <a:r>
              <a:rPr lang="zh-CN" altLang="en-US" b="1">
                <a:solidFill>
                  <a:srgbClr val="FF3300"/>
                </a:solidFill>
                <a:ea typeface="微软雅黑" panose="020B0503020204020204" charset="-122"/>
              </a:rPr>
              <a:t>动火安全</a:t>
            </a:r>
          </a:p>
          <a:p>
            <a:pPr algn="ctr" eaLnBrk="1" hangingPunct="1"/>
            <a:r>
              <a:rPr lang="zh-CN" altLang="en-US" b="1">
                <a:solidFill>
                  <a:srgbClr val="FF3300"/>
                </a:solidFill>
                <a:ea typeface="微软雅黑" panose="020B0503020204020204" charset="-122"/>
              </a:rPr>
              <a:t>间距不足</a:t>
            </a:r>
          </a:p>
          <a:p>
            <a:pPr algn="ctr" eaLnBrk="1" hangingPunct="1"/>
            <a:endParaRPr lang="en-US" altLang="zh-CN" b="1">
              <a:solidFill>
                <a:srgbClr val="FF3300"/>
              </a:solidFill>
              <a:ea typeface="微软雅黑" panose="020B0503020204020204" charset="-122"/>
            </a:endParaRPr>
          </a:p>
        </p:txBody>
      </p:sp>
      <p:sp>
        <p:nvSpPr>
          <p:cNvPr id="24584" name="Rectangle 13"/>
          <p:cNvSpPr>
            <a:spLocks noChangeArrowheads="1"/>
          </p:cNvSpPr>
          <p:nvPr/>
        </p:nvSpPr>
        <p:spPr bwMode="auto">
          <a:xfrm>
            <a:off x="1631950" y="188913"/>
            <a:ext cx="626427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/>
              <a:t>动火作业现场常见的不安全行为</a:t>
            </a:r>
          </a:p>
        </p:txBody>
      </p:sp>
      <p:pic>
        <p:nvPicPr>
          <p:cNvPr id="24585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218" y="3716973"/>
            <a:ext cx="1993900" cy="218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76089"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846263"/>
            <a:ext cx="538162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7751763" y="2276475"/>
            <a:ext cx="2447925" cy="95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高处动火作业未系挂安全带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7751763" y="3933825"/>
            <a:ext cx="2447925" cy="95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动火作业点下方有可燃物</a:t>
            </a:r>
          </a:p>
        </p:txBody>
      </p:sp>
      <p:sp>
        <p:nvSpPr>
          <p:cNvPr id="43014" name="Oval 6"/>
          <p:cNvSpPr>
            <a:spLocks noChangeArrowheads="1"/>
          </p:cNvSpPr>
          <p:nvPr/>
        </p:nvSpPr>
        <p:spPr bwMode="auto">
          <a:xfrm>
            <a:off x="3759200" y="3480949"/>
            <a:ext cx="935038" cy="51522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V="1">
            <a:off x="4656138" y="2924175"/>
            <a:ext cx="3095625" cy="368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4079875" y="4646735"/>
            <a:ext cx="935038" cy="515694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V="1">
            <a:off x="5016500" y="4437063"/>
            <a:ext cx="2735263" cy="368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3023" name="Rectangle 15"/>
          <p:cNvSpPr>
            <a:spLocks noGrp="1" noRot="1" noChangeArrowheads="1"/>
          </p:cNvSpPr>
          <p:nvPr>
            <p:ph type="body" idx="1"/>
          </p:nvPr>
        </p:nvSpPr>
        <p:spPr>
          <a:xfrm>
            <a:off x="1851025" y="1430655"/>
            <a:ext cx="3743325" cy="415290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zh-CN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人的不安全行为</a:t>
            </a:r>
          </a:p>
        </p:txBody>
      </p:sp>
      <p:sp>
        <p:nvSpPr>
          <p:cNvPr id="25611" name="Rectangle 13"/>
          <p:cNvSpPr>
            <a:spLocks noChangeArrowheads="1"/>
          </p:cNvSpPr>
          <p:nvPr/>
        </p:nvSpPr>
        <p:spPr bwMode="auto">
          <a:xfrm>
            <a:off x="1631950" y="188913"/>
            <a:ext cx="626427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/>
              <a:t>动火作业现场常见的不安全行为</a:t>
            </a:r>
          </a:p>
        </p:txBody>
      </p:sp>
    </p:spTree>
    <p:custDataLst>
      <p:tags r:id="rId1"/>
    </p:custDataLst>
  </p:cSld>
  <p:clrMapOvr>
    <a:masterClrMapping/>
  </p:clrMapOvr>
  <p:transition spd="slow" advTm="152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ldLvl="0" animBg="1"/>
      <p:bldP spid="43013" grpId="0" bldLvl="0" animBg="1"/>
      <p:bldP spid="43014" grpId="0" bldLvl="0" animBg="1"/>
      <p:bldP spid="43015" grpId="0" bldLvl="0" animBg="1"/>
      <p:bldP spid="43016" grpId="0" bldLvl="0" animBg="1"/>
      <p:bldP spid="43017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RIMG009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1776413"/>
            <a:ext cx="52482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7680325" y="1916113"/>
            <a:ext cx="2447925" cy="95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未佩戴安全帽、电焊防护用具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7751763" y="3284538"/>
            <a:ext cx="2447925" cy="95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作业现场无监护人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7824788" y="4437063"/>
            <a:ext cx="2447925" cy="95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作业现场无消防灭火器具</a:t>
            </a:r>
          </a:p>
        </p:txBody>
      </p:sp>
      <p:sp>
        <p:nvSpPr>
          <p:cNvPr id="44039" name="Oval 7"/>
          <p:cNvSpPr>
            <a:spLocks noChangeArrowheads="1"/>
          </p:cNvSpPr>
          <p:nvPr/>
        </p:nvSpPr>
        <p:spPr bwMode="auto">
          <a:xfrm>
            <a:off x="2208213" y="3107553"/>
            <a:ext cx="647446" cy="579394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>
            <a:off x="3432175" y="3397250"/>
            <a:ext cx="3313113" cy="368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4046" name="Rectangle 14"/>
          <p:cNvSpPr>
            <a:spLocks noGrp="1" noRot="1" noChangeArrowheads="1"/>
          </p:cNvSpPr>
          <p:nvPr>
            <p:ph type="body" idx="1"/>
          </p:nvPr>
        </p:nvSpPr>
        <p:spPr>
          <a:xfrm>
            <a:off x="1919605" y="1410970"/>
            <a:ext cx="3743325" cy="366395"/>
          </a:xfrm>
        </p:spPr>
        <p:txBody>
          <a:bodyPr>
            <a:normAutofit fontScale="85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人的不安全行为</a:t>
            </a:r>
          </a:p>
        </p:txBody>
      </p:sp>
      <p:sp>
        <p:nvSpPr>
          <p:cNvPr id="26634" name="Rectangle 15"/>
          <p:cNvSpPr>
            <a:spLocks noChangeArrowheads="1"/>
          </p:cNvSpPr>
          <p:nvPr/>
        </p:nvSpPr>
        <p:spPr bwMode="auto">
          <a:xfrm>
            <a:off x="4583113" y="1125538"/>
            <a:ext cx="2860675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zh-CN" altLang="en-US" sz="30500">
                <a:ea typeface="微软雅黑" panose="020B0503020204020204" charset="-122"/>
              </a:rPr>
              <a:t>｛</a:t>
            </a:r>
          </a:p>
        </p:txBody>
      </p:sp>
      <p:sp>
        <p:nvSpPr>
          <p:cNvPr id="26635" name="Rectangle 13"/>
          <p:cNvSpPr>
            <a:spLocks noChangeArrowheads="1"/>
          </p:cNvSpPr>
          <p:nvPr/>
        </p:nvSpPr>
        <p:spPr bwMode="auto">
          <a:xfrm>
            <a:off x="1631950" y="188913"/>
            <a:ext cx="626427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/>
              <a:t>动火作业现场常见的不安全行为</a:t>
            </a:r>
          </a:p>
        </p:txBody>
      </p:sp>
    </p:spTree>
    <p:custDataLst>
      <p:tags r:id="rId1"/>
    </p:custDataLst>
  </p:cSld>
  <p:clrMapOvr>
    <a:masterClrMapping/>
  </p:clrMapOvr>
  <p:transition spd="slow" advTm="259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bldLvl="0" animBg="1"/>
      <p:bldP spid="44037" grpId="0" bldLvl="0" animBg="1"/>
      <p:bldP spid="44038" grpId="0" bldLvl="0" animBg="1"/>
      <p:bldP spid="44039" grpId="0" bldLvl="0" animBg="1"/>
      <p:bldP spid="4404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29760" y="1832461"/>
            <a:ext cx="3332480" cy="1017270"/>
          </a:xfrm>
          <a:prstGeom prst="rect">
            <a:avLst/>
          </a:prstGeom>
        </p:spPr>
        <p:txBody>
          <a:bodyPr wrap="none" lIns="121227" tIns="60603" rIns="121227" bIns="60603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5830" b="1" i="0" u="none" strike="noStrike" kern="1200" cap="none" spc="0" normalizeH="0" baseline="0" noProof="1">
                <a:solidFill>
                  <a:srgbClr val="3370B9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PART 01</a:t>
            </a:r>
          </a:p>
        </p:txBody>
      </p:sp>
      <p:sp>
        <p:nvSpPr>
          <p:cNvPr id="3" name="TextBox 3"/>
          <p:cNvSpPr txBox="1"/>
          <p:nvPr>
            <p:custDataLst>
              <p:tags r:id="rId1"/>
            </p:custDataLst>
          </p:nvPr>
        </p:nvSpPr>
        <p:spPr>
          <a:xfrm>
            <a:off x="3330630" y="2834005"/>
            <a:ext cx="6184265" cy="594995"/>
          </a:xfrm>
          <a:prstGeom prst="rect">
            <a:avLst/>
          </a:prstGeom>
          <a:noFill/>
        </p:spPr>
        <p:txBody>
          <a:bodyPr wrap="square" lIns="121227" tIns="60603" rIns="121227" bIns="60603" rtlCol="0">
            <a:noAutofit/>
          </a:bodyPr>
          <a:lstStyle/>
          <a:p>
            <a:pPr marR="0" algn="ctr" defTabSz="914400" eaLnBrk="0" hangingPunct="0">
              <a:buClrTx/>
              <a:buSzTx/>
              <a:buFontTx/>
              <a:buNone/>
            </a:pPr>
            <a:r>
              <a:rPr kumimoji="0" lang="zh-CN" altLang="en-US" sz="3180" b="1" kern="1200" cap="none" spc="100" normalizeH="0" baseline="0" noProof="1">
                <a:solidFill>
                  <a:srgbClr val="3370B9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高危作业监护监督过程现状分析</a:t>
            </a:r>
          </a:p>
          <a:p>
            <a:pPr marR="0" algn="ctr" defTabSz="914400" eaLnBrk="0" hangingPunct="0">
              <a:buClrTx/>
              <a:buSzTx/>
              <a:buFontTx/>
              <a:buNone/>
            </a:pPr>
            <a:endParaRPr kumimoji="0" lang="zh-CN" altLang="en-US" sz="3180" b="1" kern="1200" cap="none" spc="100" normalizeH="0" baseline="0" noProof="1">
              <a:solidFill>
                <a:srgbClr val="3370B9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3014232" y="3692792"/>
            <a:ext cx="6300045" cy="0"/>
          </a:xfrm>
          <a:prstGeom prst="line">
            <a:avLst/>
          </a:prstGeom>
          <a:ln w="12700">
            <a:solidFill>
              <a:schemeClr val="lt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DSC041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700213"/>
            <a:ext cx="536257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7321550" y="1484313"/>
            <a:ext cx="3095625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ct val="25000"/>
              </a:spcAft>
              <a:defRPr/>
            </a:pPr>
            <a:r>
              <a:rPr lang="zh-CN" altLang="en-US" sz="2000" dirty="0">
                <a:latin typeface="Tahoma" panose="020B0604030504040204" pitchFamily="34" charset="0"/>
              </a:rPr>
              <a:t>焊工安全着装不规范，未戴防护手套、未穿安全鞋；</a:t>
            </a:r>
            <a:endParaRPr lang="zh-CN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5061" name="Oval 5"/>
          <p:cNvSpPr>
            <a:spLocks noChangeArrowheads="1"/>
          </p:cNvSpPr>
          <p:nvPr/>
        </p:nvSpPr>
        <p:spPr bwMode="auto">
          <a:xfrm>
            <a:off x="3359150" y="2598087"/>
            <a:ext cx="1005936" cy="72679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flipV="1">
            <a:off x="5735638" y="2205038"/>
            <a:ext cx="1655762" cy="368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5063" name="Oval 7"/>
          <p:cNvSpPr>
            <a:spLocks noChangeArrowheads="1"/>
          </p:cNvSpPr>
          <p:nvPr/>
        </p:nvSpPr>
        <p:spPr bwMode="auto">
          <a:xfrm>
            <a:off x="3575050" y="4456653"/>
            <a:ext cx="500052" cy="53708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flipV="1">
            <a:off x="4224338" y="3213100"/>
            <a:ext cx="3167062" cy="368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5065" name="Oval 9"/>
          <p:cNvSpPr>
            <a:spLocks noChangeArrowheads="1"/>
          </p:cNvSpPr>
          <p:nvPr/>
        </p:nvSpPr>
        <p:spPr bwMode="auto">
          <a:xfrm>
            <a:off x="2065338" y="4095729"/>
            <a:ext cx="583744" cy="53661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 flipV="1">
            <a:off x="2927350" y="3860800"/>
            <a:ext cx="4392613" cy="368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7391400" y="2909888"/>
            <a:ext cx="3095625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ct val="25000"/>
              </a:spcAft>
              <a:defRPr/>
            </a:pPr>
            <a:r>
              <a:rPr lang="zh-CN" altLang="en-US" sz="2000">
                <a:latin typeface="Tahoma" panose="020B0604030504040204" pitchFamily="34" charset="0"/>
              </a:rPr>
              <a:t>接地线绝缘破损；</a:t>
            </a:r>
            <a:endParaRPr lang="zh-CN" altLang="en-US" sz="200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7391400" y="3500438"/>
            <a:ext cx="3095625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ct val="25000"/>
              </a:spcAft>
              <a:defRPr/>
            </a:pPr>
            <a:r>
              <a:rPr lang="zh-CN" altLang="en-US" sz="2000">
                <a:latin typeface="Tahoma" panose="020B0604030504040204" pitchFamily="34" charset="0"/>
              </a:rPr>
              <a:t>接地线没有接在焊接构件上；</a:t>
            </a:r>
            <a:endParaRPr lang="zh-CN" altLang="en-US" sz="200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7391400" y="4437063"/>
            <a:ext cx="3095625" cy="93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ct val="25000"/>
              </a:spcAft>
              <a:defRPr/>
            </a:pPr>
            <a:r>
              <a:rPr lang="zh-CN" altLang="en-US" sz="2000">
                <a:latin typeface="Tahoma" panose="020B0604030504040204" pitchFamily="34" charset="0"/>
              </a:rPr>
              <a:t>焊接点没有放置消防器材；</a:t>
            </a:r>
          </a:p>
          <a:p>
            <a:pPr eaLnBrk="1" hangingPunct="1">
              <a:spcAft>
                <a:spcPct val="25000"/>
              </a:spcAft>
              <a:defRPr/>
            </a:pPr>
            <a:r>
              <a:rPr lang="zh-CN" altLang="en-US" sz="2000">
                <a:latin typeface="Tahoma" panose="020B0604030504040204" pitchFamily="34" charset="0"/>
              </a:rPr>
              <a:t>没有监护监督人。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45078" name="Rectangle 22"/>
          <p:cNvSpPr>
            <a:spLocks noGrp="1" noRot="1" noChangeArrowheads="1"/>
          </p:cNvSpPr>
          <p:nvPr>
            <p:ph type="body" idx="1"/>
          </p:nvPr>
        </p:nvSpPr>
        <p:spPr>
          <a:xfrm>
            <a:off x="1919605" y="1269365"/>
            <a:ext cx="3743325" cy="43053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zh-CN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人的不安全行为</a:t>
            </a:r>
          </a:p>
        </p:txBody>
      </p:sp>
      <p:sp>
        <p:nvSpPr>
          <p:cNvPr id="27663" name="Rectangle 13"/>
          <p:cNvSpPr>
            <a:spLocks noChangeArrowheads="1"/>
          </p:cNvSpPr>
          <p:nvPr/>
        </p:nvSpPr>
        <p:spPr bwMode="auto">
          <a:xfrm>
            <a:off x="1631950" y="188913"/>
            <a:ext cx="626427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/>
              <a:t>动火作业现场常见的不安全行为</a:t>
            </a:r>
          </a:p>
        </p:txBody>
      </p:sp>
    </p:spTree>
    <p:custDataLst>
      <p:tags r:id="rId1"/>
    </p:custDataLst>
  </p:cSld>
  <p:clrMapOvr>
    <a:masterClrMapping/>
  </p:clrMapOvr>
  <p:transition spd="slow" advTm="1192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bldLvl="0" animBg="1"/>
      <p:bldP spid="45061" grpId="0" bldLvl="0" animBg="1"/>
      <p:bldP spid="45062" grpId="0" bldLvl="0" animBg="1"/>
      <p:bldP spid="45063" grpId="0" bldLvl="0" animBg="1"/>
      <p:bldP spid="45064" grpId="0" bldLvl="0" animBg="1"/>
      <p:bldP spid="45065" grpId="0" bldLvl="0" animBg="1"/>
      <p:bldP spid="45066" grpId="0" bldLvl="0" animBg="1"/>
      <p:bldP spid="45067" grpId="0" bldLvl="0" animBg="1"/>
      <p:bldP spid="45068" grpId="0" bldLvl="0" animBg="1"/>
      <p:bldP spid="45069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7158355" y="1092835"/>
            <a:ext cx="2736850" cy="596900"/>
          </a:xfrm>
          <a:noFill/>
        </p:spPr>
        <p:txBody>
          <a:bodyPr>
            <a:normAutofit fontScale="90000"/>
          </a:bodyPr>
          <a:lstStyle/>
          <a:p>
            <a:pPr algn="l" eaLnBrk="1" hangingPunct="1"/>
            <a:r>
              <a:rPr lang="zh-CN" altLang="en-US" b="1">
                <a:solidFill>
                  <a:srgbClr val="FF0000"/>
                </a:solidFill>
                <a:ea typeface="微软雅黑" panose="020B0503020204020204" charset="-122"/>
              </a:rPr>
              <a:t>物的不安全状态</a:t>
            </a:r>
          </a:p>
        </p:txBody>
      </p:sp>
      <p:pic>
        <p:nvPicPr>
          <p:cNvPr id="46083" name="Picture 3" descr="RIMG00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310" y="1756410"/>
            <a:ext cx="4755515" cy="443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6959600" y="1871663"/>
            <a:ext cx="3529013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Aft>
                <a:spcPct val="40000"/>
              </a:spcAft>
            </a:pPr>
            <a:r>
              <a:rPr lang="en-US" altLang="zh-CN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安全带未系挂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6085" name="Oval 5"/>
          <p:cNvSpPr>
            <a:spLocks noChangeArrowheads="1"/>
          </p:cNvSpPr>
          <p:nvPr/>
        </p:nvSpPr>
        <p:spPr bwMode="auto">
          <a:xfrm>
            <a:off x="4008438" y="2013623"/>
            <a:ext cx="584210" cy="60031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 flipV="1">
            <a:off x="4943475" y="2133600"/>
            <a:ext cx="2376488" cy="368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6087" name="Oval 7"/>
          <p:cNvSpPr>
            <a:spLocks noChangeArrowheads="1"/>
          </p:cNvSpPr>
          <p:nvPr/>
        </p:nvSpPr>
        <p:spPr bwMode="auto">
          <a:xfrm>
            <a:off x="3216275" y="4864132"/>
            <a:ext cx="984548" cy="87464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 flipV="1">
            <a:off x="5303838" y="2709863"/>
            <a:ext cx="2016125" cy="368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 flipV="1">
            <a:off x="5448300" y="3573463"/>
            <a:ext cx="1871663" cy="368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 flipV="1">
            <a:off x="5519738" y="4581525"/>
            <a:ext cx="1800225" cy="368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6091" name="Oval 11"/>
          <p:cNvSpPr>
            <a:spLocks noChangeArrowheads="1"/>
          </p:cNvSpPr>
          <p:nvPr/>
        </p:nvSpPr>
        <p:spPr bwMode="auto">
          <a:xfrm>
            <a:off x="3648075" y="2898147"/>
            <a:ext cx="647446" cy="55847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46092" name="Line 12"/>
          <p:cNvSpPr>
            <a:spLocks noChangeShapeType="1"/>
          </p:cNvSpPr>
          <p:nvPr/>
        </p:nvSpPr>
        <p:spPr bwMode="auto">
          <a:xfrm>
            <a:off x="4727575" y="3213100"/>
            <a:ext cx="2592388" cy="368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6959600" y="2371725"/>
            <a:ext cx="3529013" cy="206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Aft>
                <a:spcPct val="40000"/>
              </a:spcAft>
            </a:pPr>
            <a:r>
              <a:rPr lang="en-US" altLang="zh-CN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气瓶无防震圈</a:t>
            </a:r>
          </a:p>
          <a:p>
            <a:pPr eaLnBrk="1" hangingPunct="1">
              <a:spcAft>
                <a:spcPct val="40000"/>
              </a:spcAft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  氧气和乙炔气瓶间距不够</a:t>
            </a:r>
          </a:p>
          <a:p>
            <a:pPr eaLnBrk="1" hangingPunct="1">
              <a:spcAft>
                <a:spcPct val="40000"/>
              </a:spcAft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  气瓶与动火点间距不够  </a:t>
            </a:r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7138988" y="5119688"/>
            <a:ext cx="3529012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Aft>
                <a:spcPct val="40000"/>
              </a:spcAft>
            </a:pPr>
            <a:r>
              <a:rPr lang="en-US" altLang="zh-CN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无防火花飞溅措施</a:t>
            </a:r>
          </a:p>
          <a:p>
            <a:pPr eaLnBrk="1" hangingPunct="1">
              <a:spcAft>
                <a:spcPct val="40000"/>
              </a:spcAft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 现场无监护人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+mn-ea"/>
              </a:rPr>
              <a:t> </a:t>
            </a:r>
          </a:p>
        </p:txBody>
      </p:sp>
      <p:sp>
        <p:nvSpPr>
          <p:cNvPr id="28688" name="Rectangle 13"/>
          <p:cNvSpPr>
            <a:spLocks noChangeArrowheads="1"/>
          </p:cNvSpPr>
          <p:nvPr/>
        </p:nvSpPr>
        <p:spPr bwMode="auto">
          <a:xfrm>
            <a:off x="1700530" y="260985"/>
            <a:ext cx="609981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/>
              <a:t>动火作业现场常见的不安全行为</a:t>
            </a:r>
          </a:p>
        </p:txBody>
      </p:sp>
    </p:spTree>
    <p:custDataLst>
      <p:tags r:id="rId1"/>
    </p:custDataLst>
  </p:cSld>
  <p:clrMapOvr>
    <a:masterClrMapping/>
  </p:clrMapOvr>
  <p:transition spd="slow" advTm="354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10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10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1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bldLvl="0" animBg="1"/>
      <p:bldP spid="46085" grpId="0" bldLvl="0" animBg="1"/>
      <p:bldP spid="46086" grpId="0" bldLvl="0" animBg="1"/>
      <p:bldP spid="46087" grpId="0" bldLvl="0" animBg="1"/>
      <p:bldP spid="46088" grpId="0" bldLvl="0" animBg="1"/>
      <p:bldP spid="46089" grpId="0" bldLvl="0" animBg="1"/>
      <p:bldP spid="46090" grpId="0" bldLvl="0" animBg="1"/>
      <p:bldP spid="46091" grpId="0" bldLvl="0" animBg="1"/>
      <p:bldP spid="46092" grpId="0" bldLvl="0" animBg="1"/>
      <p:bldP spid="46093" grpId="0" bldLvl="0" animBg="1"/>
      <p:bldP spid="46094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图三十六乙炔气瓶使用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1528763"/>
            <a:ext cx="5546725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7681595" y="2131695"/>
            <a:ext cx="2687320" cy="323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动火现场设施不符合要求：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、破损的阀门手轮，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、残破的胶带，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、压力表无指针、未定期校验，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、无阻火器等。</a:t>
            </a:r>
          </a:p>
        </p:txBody>
      </p:sp>
      <p:sp>
        <p:nvSpPr>
          <p:cNvPr id="47109" name="Oval 5"/>
          <p:cNvSpPr>
            <a:spLocks noChangeArrowheads="1"/>
          </p:cNvSpPr>
          <p:nvPr/>
        </p:nvSpPr>
        <p:spPr bwMode="auto">
          <a:xfrm>
            <a:off x="3000375" y="3039026"/>
            <a:ext cx="1174254" cy="121175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 flipV="1">
            <a:off x="5951538" y="3284538"/>
            <a:ext cx="2089150" cy="368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7115" name="Rectangle 11"/>
          <p:cNvSpPr>
            <a:spLocks noGrp="1" noRot="1" noChangeArrowheads="1"/>
          </p:cNvSpPr>
          <p:nvPr>
            <p:ph type="body" idx="1"/>
          </p:nvPr>
        </p:nvSpPr>
        <p:spPr>
          <a:xfrm>
            <a:off x="1774825" y="981075"/>
            <a:ext cx="3743325" cy="5762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物的不安全状态</a:t>
            </a:r>
          </a:p>
        </p:txBody>
      </p:sp>
      <p:sp>
        <p:nvSpPr>
          <p:cNvPr id="29704" name="Rectangle 13"/>
          <p:cNvSpPr>
            <a:spLocks noChangeArrowheads="1"/>
          </p:cNvSpPr>
          <p:nvPr/>
        </p:nvSpPr>
        <p:spPr bwMode="auto">
          <a:xfrm>
            <a:off x="1631950" y="188913"/>
            <a:ext cx="626427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/>
              <a:t>动火作业现场常见的不安全行为</a:t>
            </a:r>
          </a:p>
        </p:txBody>
      </p:sp>
    </p:spTree>
    <p:custDataLst>
      <p:tags r:id="rId1"/>
    </p:custDataLst>
  </p:cSld>
  <p:clrMapOvr>
    <a:masterClrMapping/>
  </p:clrMapOvr>
  <p:transition spd="slow" advTm="302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 bldLvl="0" animBg="1"/>
      <p:bldP spid="47109" grpId="0" bldLvl="0" animBg="1"/>
      <p:bldP spid="47110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图九气焊作业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844675"/>
            <a:ext cx="5648325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8040688" y="2205038"/>
            <a:ext cx="2087562" cy="230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乙炔气瓶不带阻火器、皮带不固定、氧气瓶和乙炔瓶混放 、颜色不清晰</a:t>
            </a:r>
          </a:p>
        </p:txBody>
      </p:sp>
      <p:sp>
        <p:nvSpPr>
          <p:cNvPr id="49157" name="Oval 5"/>
          <p:cNvSpPr>
            <a:spLocks noChangeArrowheads="1"/>
          </p:cNvSpPr>
          <p:nvPr/>
        </p:nvSpPr>
        <p:spPr bwMode="auto">
          <a:xfrm>
            <a:off x="1992313" y="3190753"/>
            <a:ext cx="1301190" cy="97973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 flipV="1">
            <a:off x="5375275" y="3068638"/>
            <a:ext cx="2665413" cy="368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0727" name="Rectangle 12"/>
          <p:cNvSpPr>
            <a:spLocks noGrp="1" noChangeArrowheads="1"/>
          </p:cNvSpPr>
          <p:nvPr>
            <p:ph type="title"/>
          </p:nvPr>
        </p:nvSpPr>
        <p:spPr>
          <a:xfrm>
            <a:off x="1976438" y="981075"/>
            <a:ext cx="3471862" cy="922338"/>
          </a:xfrm>
          <a:noFill/>
        </p:spPr>
        <p:txBody>
          <a:bodyPr/>
          <a:lstStyle/>
          <a:p>
            <a:pPr algn="l" eaLnBrk="1" hangingPunct="1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管理方面的缺失</a:t>
            </a:r>
          </a:p>
        </p:txBody>
      </p:sp>
      <p:sp>
        <p:nvSpPr>
          <p:cNvPr id="30728" name="Rectangle 13"/>
          <p:cNvSpPr>
            <a:spLocks noChangeArrowheads="1"/>
          </p:cNvSpPr>
          <p:nvPr/>
        </p:nvSpPr>
        <p:spPr bwMode="auto">
          <a:xfrm>
            <a:off x="1631950" y="188913"/>
            <a:ext cx="6192838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/>
              <a:t>动火作业现场常见的不安全行为</a:t>
            </a:r>
          </a:p>
        </p:txBody>
      </p:sp>
    </p:spTree>
    <p:custDataLst>
      <p:tags r:id="rId1"/>
    </p:custDataLst>
  </p:cSld>
  <p:clrMapOvr>
    <a:masterClrMapping/>
  </p:clrMapOvr>
  <p:transition spd="slow" advTm="83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 bldLvl="0" animBg="1"/>
      <p:bldP spid="49157" grpId="0" bldLvl="0" animBg="1"/>
      <p:bldP spid="49158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图四十四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773238"/>
            <a:ext cx="55372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Oval 4"/>
          <p:cNvSpPr>
            <a:spLocks noChangeArrowheads="1"/>
          </p:cNvSpPr>
          <p:nvPr/>
        </p:nvSpPr>
        <p:spPr bwMode="auto">
          <a:xfrm>
            <a:off x="4367213" y="3353580"/>
            <a:ext cx="930275" cy="517554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 flipV="1">
            <a:off x="5303838" y="3213100"/>
            <a:ext cx="2663825" cy="368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7967663" y="2349500"/>
            <a:ext cx="2592387" cy="224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动火作业现场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15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米范围内一下水井未封闭，且动火现场存放易燃物品。</a:t>
            </a:r>
          </a:p>
        </p:txBody>
      </p:sp>
      <p:sp>
        <p:nvSpPr>
          <p:cNvPr id="31751" name="Rectangle 12"/>
          <p:cNvSpPr>
            <a:spLocks noGrp="1" noChangeArrowheads="1"/>
          </p:cNvSpPr>
          <p:nvPr>
            <p:ph type="title"/>
          </p:nvPr>
        </p:nvSpPr>
        <p:spPr>
          <a:xfrm>
            <a:off x="1919288" y="773113"/>
            <a:ext cx="5664200" cy="922337"/>
          </a:xfrm>
          <a:noFill/>
        </p:spPr>
        <p:txBody>
          <a:bodyPr/>
          <a:lstStyle/>
          <a:p>
            <a:pPr algn="l" eaLnBrk="1" hangingPunct="1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管理方面的缺失</a:t>
            </a:r>
          </a:p>
        </p:txBody>
      </p:sp>
      <p:sp>
        <p:nvSpPr>
          <p:cNvPr id="31752" name="Rectangle 13"/>
          <p:cNvSpPr>
            <a:spLocks noChangeArrowheads="1"/>
          </p:cNvSpPr>
          <p:nvPr/>
        </p:nvSpPr>
        <p:spPr bwMode="auto">
          <a:xfrm>
            <a:off x="1631950" y="188913"/>
            <a:ext cx="626427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/>
              <a:t>动火作业现场常见的不安全行为</a:t>
            </a:r>
          </a:p>
        </p:txBody>
      </p:sp>
    </p:spTree>
    <p:custDataLst>
      <p:tags r:id="rId1"/>
    </p:custDataLst>
  </p:cSld>
  <p:clrMapOvr>
    <a:masterClrMapping/>
  </p:clrMapOvr>
  <p:transition spd="slow" advTm="243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 bldLvl="0" animBg="1"/>
      <p:bldP spid="50181" grpId="0" bldLvl="0" animBg="1"/>
      <p:bldP spid="50182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17665" y="1832461"/>
            <a:ext cx="3332480" cy="1017270"/>
          </a:xfrm>
          <a:prstGeom prst="rect">
            <a:avLst/>
          </a:prstGeom>
        </p:spPr>
        <p:txBody>
          <a:bodyPr wrap="none" lIns="121227" tIns="60603" rIns="121227" bIns="60603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5830" b="1" i="0" u="none" strike="noStrike" kern="1200" cap="none" spc="0" normalizeH="0" baseline="0" noProof="1">
                <a:solidFill>
                  <a:srgbClr val="3370B9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PART 04</a:t>
            </a:r>
          </a:p>
        </p:txBody>
      </p:sp>
      <p:sp>
        <p:nvSpPr>
          <p:cNvPr id="3" name="TextBox 3"/>
          <p:cNvSpPr txBox="1"/>
          <p:nvPr>
            <p:custDataLst>
              <p:tags r:id="rId1"/>
            </p:custDataLst>
          </p:nvPr>
        </p:nvSpPr>
        <p:spPr>
          <a:xfrm>
            <a:off x="3518535" y="2834005"/>
            <a:ext cx="6184265" cy="594995"/>
          </a:xfrm>
          <a:prstGeom prst="rect">
            <a:avLst/>
          </a:prstGeom>
          <a:noFill/>
        </p:spPr>
        <p:txBody>
          <a:bodyPr wrap="square" lIns="121227" tIns="60603" rIns="121227" bIns="60603" rtlCol="0">
            <a:noAutofit/>
          </a:bodyPr>
          <a:lstStyle/>
          <a:p>
            <a:pPr marR="0" algn="ctr" defTabSz="914400" eaLnBrk="0" hangingPunct="0">
              <a:buClrTx/>
              <a:buSzTx/>
              <a:buFontTx/>
              <a:buNone/>
            </a:pPr>
            <a:r>
              <a:rPr kumimoji="0" lang="zh-CN" altLang="en-US" sz="3180" b="1" kern="1200" cap="none" spc="100" normalizeH="0" baseline="0" noProof="1">
                <a:solidFill>
                  <a:srgbClr val="3370B9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有限空间作业安全监护、监督</a:t>
            </a:r>
          </a:p>
          <a:p>
            <a:pPr marR="0" algn="ctr" defTabSz="914400" eaLnBrk="0" hangingPunct="0">
              <a:buClrTx/>
              <a:buSzTx/>
              <a:buFontTx/>
              <a:buNone/>
            </a:pPr>
            <a:endParaRPr kumimoji="0" lang="zh-CN" altLang="en-US" sz="3180" b="1" kern="1200" cap="none" spc="100" normalizeH="0" baseline="0" noProof="1">
              <a:solidFill>
                <a:srgbClr val="3370B9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3202137" y="3692792"/>
            <a:ext cx="6300045" cy="0"/>
          </a:xfrm>
          <a:prstGeom prst="line">
            <a:avLst/>
          </a:prstGeom>
          <a:ln w="12700">
            <a:solidFill>
              <a:schemeClr val="lt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2"/>
          <p:cNvSpPr>
            <a:spLocks noGrp="1" noChangeArrowheads="1"/>
          </p:cNvSpPr>
          <p:nvPr>
            <p:ph type="body" idx="1"/>
          </p:nvPr>
        </p:nvSpPr>
        <p:spPr bwMode="gray">
          <a:xfrm>
            <a:off x="2279650" y="1196975"/>
            <a:ext cx="2592388" cy="6048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</a:ln>
          <a:effectLst>
            <a:outerShdw dist="63500" dir="3187806" algn="ctr" rotWithShape="0">
              <a:srgbClr val="001D3A"/>
            </a:outerShdw>
          </a:effectLst>
        </p:spPr>
        <p:txBody>
          <a:bodyPr>
            <a:normAutofit fontScale="85000"/>
          </a:bodyPr>
          <a:lstStyle/>
          <a:p>
            <a:pPr algn="ctr" defTabSz="936625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</a:rPr>
              <a:t>有限空间的范围</a:t>
            </a:r>
          </a:p>
        </p:txBody>
      </p:sp>
      <p:pic>
        <p:nvPicPr>
          <p:cNvPr id="33796" name="Picture 3" descr="2009109201813760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314450"/>
            <a:ext cx="3613150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2135505" y="2154555"/>
            <a:ext cx="3908425" cy="331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681" tIns="39840" rIns="79681" bIns="39840" anchor="ctr">
            <a:spAutoFit/>
          </a:bodyPr>
          <a:lstStyle/>
          <a:p>
            <a:pPr defTabSz="796925" eaLnBrk="1" hangingPunct="1">
              <a:lnSpc>
                <a:spcPct val="130000"/>
              </a:lnSpc>
              <a:defRPr/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  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有限空间是指，进出口受限，通风不良，可能存在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易燃易爆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、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有毒有害物质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或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缺氧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，对进入人员的身体健康和生命安全构成威胁的封闭、半封闭设施及场所。有限空间可为生产区域内的炉、塔、釜、罐、仓、槽车、管道、烟道、隧道、下水道、沟、坑、井、池、涵洞等封闭或半封闭的空间或场所。</a:t>
            </a:r>
            <a:r>
              <a:rPr lang="zh-CN" altLang="en-US" dirty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 </a:t>
            </a:r>
          </a:p>
        </p:txBody>
      </p:sp>
      <p:sp>
        <p:nvSpPr>
          <p:cNvPr id="33798" name="Rectangle 13"/>
          <p:cNvSpPr>
            <a:spLocks noChangeArrowheads="1"/>
          </p:cNvSpPr>
          <p:nvPr/>
        </p:nvSpPr>
        <p:spPr bwMode="auto">
          <a:xfrm>
            <a:off x="1631950" y="189230"/>
            <a:ext cx="646684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/>
              <a:t>四、有限空间作业安全监护、监督</a:t>
            </a:r>
          </a:p>
        </p:txBody>
      </p:sp>
    </p:spTree>
  </p:cSld>
  <p:clrMapOvr>
    <a:masterClrMapping/>
  </p:clrMapOvr>
  <p:transition spd="slow" advTm="59843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11" descr="DSC025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95" y="1504315"/>
            <a:ext cx="3957638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Oval 10"/>
          <p:cNvSpPr>
            <a:spLocks noChangeArrowheads="1"/>
          </p:cNvSpPr>
          <p:nvPr/>
        </p:nvSpPr>
        <p:spPr bwMode="auto">
          <a:xfrm>
            <a:off x="7391400" y="2636838"/>
            <a:ext cx="1871663" cy="16557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3482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968" y="1587183"/>
            <a:ext cx="4071937" cy="426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2" name="Picture 11" descr="DSC025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318" y="1587183"/>
            <a:ext cx="3957637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Oval 10"/>
          <p:cNvSpPr>
            <a:spLocks noChangeArrowheads="1"/>
          </p:cNvSpPr>
          <p:nvPr/>
        </p:nvSpPr>
        <p:spPr bwMode="auto">
          <a:xfrm>
            <a:off x="7248525" y="2420938"/>
            <a:ext cx="2160588" cy="18716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4824" name="Oval 10"/>
          <p:cNvSpPr>
            <a:spLocks noChangeArrowheads="1"/>
          </p:cNvSpPr>
          <p:nvPr/>
        </p:nvSpPr>
        <p:spPr bwMode="auto">
          <a:xfrm>
            <a:off x="2927350" y="2349500"/>
            <a:ext cx="2016125" cy="2159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1631950" y="189230"/>
            <a:ext cx="646684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/>
              <a:t>四、有限空间作业安全监护、监督</a:t>
            </a:r>
          </a:p>
        </p:txBody>
      </p:sp>
    </p:spTree>
  </p:cSld>
  <p:clrMapOvr>
    <a:masterClrMapping/>
  </p:clrMapOvr>
  <p:transition spd="slow" advTm="3313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5" descr="DSC022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38" y="1484313"/>
            <a:ext cx="3170237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 descr="IMG_03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557338"/>
            <a:ext cx="4060825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Oval 4"/>
          <p:cNvSpPr>
            <a:spLocks noChangeArrowheads="1"/>
          </p:cNvSpPr>
          <p:nvPr/>
        </p:nvSpPr>
        <p:spPr bwMode="auto">
          <a:xfrm>
            <a:off x="3287713" y="1628775"/>
            <a:ext cx="2735262" cy="43211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5846" name="Oval 5"/>
          <p:cNvSpPr>
            <a:spLocks noChangeArrowheads="1"/>
          </p:cNvSpPr>
          <p:nvPr/>
        </p:nvSpPr>
        <p:spPr bwMode="auto">
          <a:xfrm>
            <a:off x="7464425" y="1700213"/>
            <a:ext cx="1727200" cy="431958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3798" name="Rectangle 13"/>
          <p:cNvSpPr>
            <a:spLocks noChangeArrowheads="1"/>
          </p:cNvSpPr>
          <p:nvPr/>
        </p:nvSpPr>
        <p:spPr bwMode="auto">
          <a:xfrm>
            <a:off x="1631950" y="189230"/>
            <a:ext cx="646684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/>
              <a:t>四、有限空间作业安全监护、监督</a:t>
            </a:r>
          </a:p>
        </p:txBody>
      </p:sp>
    </p:spTree>
  </p:cSld>
  <p:clrMapOvr>
    <a:masterClrMapping/>
  </p:clrMapOvr>
  <p:transition spd="slow" advTm="203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966" name="Rectangle 6"/>
          <p:cNvSpPr>
            <a:spLocks noChangeArrowheads="1"/>
          </p:cNvSpPr>
          <p:nvPr/>
        </p:nvSpPr>
        <p:spPr bwMode="auto">
          <a:xfrm>
            <a:off x="1524000" y="115888"/>
            <a:ext cx="5651500" cy="577850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04" tIns="44651" rIns="89304" bIns="44651" anchor="ctr"/>
          <a:lstStyle/>
          <a:p>
            <a:pPr algn="ctr" defTabSz="893445" eaLnBrk="1" hangingPunct="1">
              <a:spcBef>
                <a:spcPct val="50000"/>
              </a:spcBef>
              <a:buClr>
                <a:srgbClr val="1F3F5F"/>
              </a:buClr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</a:rPr>
              <a:t>进入有限空间的管理要求</a:t>
            </a:r>
          </a:p>
        </p:txBody>
      </p:sp>
      <p:sp>
        <p:nvSpPr>
          <p:cNvPr id="83971" name="AutoShape 3"/>
          <p:cNvSpPr>
            <a:spLocks noChangeArrowheads="1"/>
          </p:cNvSpPr>
          <p:nvPr/>
        </p:nvSpPr>
        <p:spPr bwMode="gray">
          <a:xfrm>
            <a:off x="2063750" y="1125538"/>
            <a:ext cx="2592388" cy="55721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3682" tIns="46841" rIns="93682" bIns="46841" anchor="ctr"/>
          <a:lstStyle/>
          <a:p>
            <a:pPr algn="ctr" defTabSz="936625" eaLnBrk="1" hangingPunct="1">
              <a:defRPr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可能发生的事故</a:t>
            </a: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5591175" y="1197293"/>
            <a:ext cx="4752975" cy="105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118800" rIns="0">
            <a:sp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000" b="1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rPr>
              <a:t>中毒窒息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9900FF"/>
              </a:buClr>
              <a:buFont typeface="Wingdings" panose="05000000000000000000" pitchFamily="2" charset="2"/>
              <a:buNone/>
              <a:defRPr/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在初次进入有限空间不确定空间内有毒有害气体浓度的情况下，禁止盲目进入</a:t>
            </a:r>
            <a:r>
              <a:rPr lang="zh-CN" alt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  <p:pic>
        <p:nvPicPr>
          <p:cNvPr id="36870" name="Picture 5" descr="3-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"/>
          <a:stretch>
            <a:fillRect/>
          </a:stretch>
        </p:blipFill>
        <p:spPr bwMode="auto">
          <a:xfrm>
            <a:off x="1697355" y="2094230"/>
            <a:ext cx="36734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5664200" y="2604770"/>
            <a:ext cx="4752975" cy="216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118800" rIns="0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CN" altLang="en-US" sz="2000">
                <a:solidFill>
                  <a:srgbClr val="FF3300"/>
                </a:solidFill>
                <a:latin typeface="+mn-ea"/>
              </a:rPr>
              <a:t>火灾爆炸</a:t>
            </a:r>
          </a:p>
          <a:p>
            <a:pPr algn="just">
              <a:lnSpc>
                <a:spcPct val="90000"/>
              </a:lnSpc>
              <a:defRPr/>
            </a:pPr>
            <a:r>
              <a:rPr lang="zh-CN" altLang="en-US" sz="2000" b="1">
                <a:latin typeface="+mn-ea"/>
              </a:rPr>
              <a:t>在有限空间作业时，因周围环境发生可燃气体泄漏进入到空间内，遇到点火源（气焊、电焊、电动工具等）发生火灾爆炸，造成对有限空间内作业人员及附近人员的严重伤害。</a:t>
            </a:r>
          </a:p>
          <a:p>
            <a:pPr algn="just">
              <a:defRPr/>
            </a:pPr>
            <a:endParaRPr lang="zh-CN" altLang="en-US" sz="2000" b="1">
              <a:effectLst>
                <a:outerShdw blurRad="38100" dist="38100" dir="2700000" algn="tl">
                  <a:srgbClr val="C0C0C0"/>
                </a:outerShdw>
              </a:effectLst>
              <a:latin typeface="+mn-ea"/>
            </a:endParaRPr>
          </a:p>
        </p:txBody>
      </p:sp>
      <p:pic>
        <p:nvPicPr>
          <p:cNvPr id="3687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666933"/>
            <a:ext cx="233997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6077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1631950" y="260985"/>
            <a:ext cx="524700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 dirty="0"/>
              <a:t>一、公司目前作业监护、</a:t>
            </a:r>
          </a:p>
          <a:p>
            <a:r>
              <a:rPr lang="zh-CN" altLang="en-US" sz="3200" b="1" dirty="0"/>
              <a:t>         </a:t>
            </a:r>
            <a:r>
              <a:rPr lang="zh-CN" altLang="en-US" sz="3200" b="1" dirty="0">
                <a:solidFill>
                  <a:srgbClr val="FF0000"/>
                </a:solidFill>
              </a:rPr>
              <a:t>监督</a:t>
            </a:r>
            <a:r>
              <a:rPr lang="zh-CN" altLang="en-US" sz="3200" b="1" dirty="0"/>
              <a:t>过程现状分析</a:t>
            </a:r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2136140" y="1771333"/>
            <a:ext cx="75612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rPr>
              <a:t>作业监护、监督过程中你有过下列行为吗？</a:t>
            </a:r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2315210" y="3093085"/>
            <a:ext cx="7561263" cy="299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1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、监护、监督过程中觉得自己无事可做，在一旁看报纸或玩手机以及有些人心不在焉想着其他事，好像危险作业和他无关；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rPr>
              <a:t>2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rPr>
              <a:t>、监护、监督人员不知道作业过程中存在什么风险；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rPr>
              <a:t>3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rPr>
              <a:t>、不会使用作业现场配备的消防器材和其他应急设施；</a:t>
            </a:r>
            <a:r>
              <a:rPr lang="zh-CN" altLang="en-US" dirty="0">
                <a:solidFill>
                  <a:srgbClr val="FF0000"/>
                </a:solidFill>
                <a:latin typeface="+mn-ea"/>
                <a:ea typeface="+mn-ea"/>
                <a:cs typeface="+mn-ea"/>
                <a:sym typeface="+mn-ea"/>
              </a:rPr>
              <a:t>不进行现场危险作业视频拍摄；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rPr>
              <a:t>4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rPr>
              <a:t>、离开作业现场时未让作业人员停止作业，被查到时往往以上厕所、喝茶、取一个物品等为借口；</a:t>
            </a:r>
            <a:endParaRPr lang="zh-CN" altLang="en-US" sz="2400" dirty="0">
              <a:solidFill>
                <a:schemeClr val="tx1"/>
              </a:solidFill>
              <a:latin typeface="+mn-ea"/>
              <a:ea typeface="+mn-ea"/>
              <a:cs typeface="+mn-ea"/>
            </a:endParaRPr>
          </a:p>
        </p:txBody>
      </p:sp>
    </p:spTree>
    <p:custDataLst>
      <p:tags r:id="rId1"/>
    </p:custDataLst>
  </p:cSld>
  <p:clrMapOvr>
    <a:masterClrMapping/>
  </p:clrMapOvr>
  <p:transition spd="slow" advTm="5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4227513" y="2205038"/>
            <a:ext cx="2951162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CN" sz="2400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能量未隔离：</a:t>
            </a:r>
          </a:p>
          <a:p>
            <a:pPr eaLnBrk="1" hangingPunct="1">
              <a:defRPr/>
            </a:pPr>
            <a:r>
              <a:rPr lang="zh-CN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关闭阀门不能代替加堵盲板</a:t>
            </a:r>
          </a:p>
        </p:txBody>
      </p:sp>
      <p:sp>
        <p:nvSpPr>
          <p:cNvPr id="2472966" name="Rectangle 6"/>
          <p:cNvSpPr>
            <a:spLocks noChangeArrowheads="1"/>
          </p:cNvSpPr>
          <p:nvPr/>
        </p:nvSpPr>
        <p:spPr bwMode="auto">
          <a:xfrm>
            <a:off x="1631950" y="115888"/>
            <a:ext cx="6119813" cy="577850"/>
          </a:xfrm>
          <a:prstGeom prst="rect">
            <a:avLst/>
          </a:prstGeom>
          <a:solidFill>
            <a:srgbClr val="CC99FF">
              <a:alpha val="5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04" tIns="44651" rIns="89304" bIns="44651" anchor="ctr"/>
          <a:lstStyle/>
          <a:p>
            <a:pPr algn="ctr" defTabSz="893445" eaLnBrk="1" hangingPunct="1">
              <a:spcBef>
                <a:spcPct val="50000"/>
              </a:spcBef>
              <a:buClr>
                <a:srgbClr val="1F3F5F"/>
              </a:buClr>
              <a:defRPr/>
            </a:pPr>
            <a:r>
              <a:rPr lang="zh-CN" altLang="en-US" sz="2800" b="1">
                <a:solidFill>
                  <a:srgbClr val="000099"/>
                </a:solidFill>
                <a:latin typeface="Tahoma" panose="020B0604030504040204" pitchFamily="34" charset="0"/>
              </a:rPr>
              <a:t>常见有限空间作业的不安全行为</a:t>
            </a:r>
            <a:endParaRPr lang="zh-CN" altLang="en-US" sz="35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37893" name="Picture 4" descr="2009109201813685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695450"/>
            <a:ext cx="2376488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AutoShape 5"/>
          <p:cNvSpPr>
            <a:spLocks noChangeArrowheads="1"/>
          </p:cNvSpPr>
          <p:nvPr/>
        </p:nvSpPr>
        <p:spPr bwMode="gray">
          <a:xfrm>
            <a:off x="4583113" y="1268413"/>
            <a:ext cx="2592387" cy="55721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3682" tIns="46841" rIns="93682" bIns="46841" anchor="ctr"/>
          <a:lstStyle/>
          <a:p>
            <a:pPr algn="ctr" defTabSz="936625" eaLnBrk="1" hangingPunct="1">
              <a:defRPr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常见的问题</a:t>
            </a:r>
          </a:p>
        </p:txBody>
      </p:sp>
      <p:sp>
        <p:nvSpPr>
          <p:cNvPr id="37895" name="Rectangle 9"/>
          <p:cNvSpPr>
            <a:spLocks noChangeArrowheads="1"/>
          </p:cNvSpPr>
          <p:nvPr/>
        </p:nvSpPr>
        <p:spPr bwMode="auto">
          <a:xfrm>
            <a:off x="4210050" y="3773488"/>
            <a:ext cx="3529013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zh-CN" sz="2400" b="1">
                <a:latin typeface="黑体" panose="02010609060101010101" pitchFamily="49" charset="-122"/>
              </a:rPr>
              <a:t>2.</a:t>
            </a:r>
            <a:r>
              <a:rPr lang="zh-CN" altLang="en-US" sz="2400" b="1">
                <a:latin typeface="黑体" panose="02010609060101010101" pitchFamily="49" charset="-122"/>
              </a:rPr>
              <a:t>不正确佩戴防护用具，</a:t>
            </a:r>
          </a:p>
          <a:p>
            <a:pPr eaLnBrk="1" hangingPunct="1"/>
            <a:r>
              <a:rPr lang="zh-CN" altLang="en-US" sz="2400" b="1">
                <a:latin typeface="黑体" panose="02010609060101010101" pitchFamily="49" charset="-122"/>
              </a:rPr>
              <a:t>在有毒有害物质环境中摘下防护面罩</a:t>
            </a:r>
          </a:p>
        </p:txBody>
      </p:sp>
      <p:pic>
        <p:nvPicPr>
          <p:cNvPr id="37896" name="Picture 10" descr="2009109201954195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2060575"/>
            <a:ext cx="284321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7868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4223793" y="1146175"/>
            <a:ext cx="3035846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400" b="1" dirty="0">
                <a:latin typeface="黑体" panose="02010609060101010101" pitchFamily="49" charset="-122"/>
              </a:rPr>
              <a:t>3.</a:t>
            </a:r>
            <a:r>
              <a:rPr lang="zh-CN" altLang="en-US" sz="2400" b="1" dirty="0">
                <a:latin typeface="黑体" panose="02010609060101010101" pitchFamily="49" charset="-122"/>
              </a:rPr>
              <a:t>未办理进入有限空间作业许可证</a:t>
            </a:r>
          </a:p>
        </p:txBody>
      </p:sp>
      <p:sp>
        <p:nvSpPr>
          <p:cNvPr id="2472966" name="Rectangle 6"/>
          <p:cNvSpPr>
            <a:spLocks noChangeArrowheads="1"/>
          </p:cNvSpPr>
          <p:nvPr/>
        </p:nvSpPr>
        <p:spPr bwMode="auto">
          <a:xfrm>
            <a:off x="1739265" y="107950"/>
            <a:ext cx="5413375" cy="577850"/>
          </a:xfrm>
          <a:prstGeom prst="rect">
            <a:avLst/>
          </a:prstGeom>
          <a:solidFill>
            <a:srgbClr val="CC99FF">
              <a:alpha val="5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04" tIns="44651" rIns="89304" bIns="44651" anchor="ctr"/>
          <a:lstStyle/>
          <a:p>
            <a:pPr algn="ctr" defTabSz="893445" eaLnBrk="1" hangingPunct="1">
              <a:spcBef>
                <a:spcPct val="50000"/>
              </a:spcBef>
              <a:buClr>
                <a:srgbClr val="1F3F5F"/>
              </a:buClr>
              <a:defRPr/>
            </a:pPr>
            <a:r>
              <a:rPr lang="zh-CN" altLang="en-US" sz="2800" b="1">
                <a:solidFill>
                  <a:srgbClr val="000099"/>
                </a:solidFill>
                <a:latin typeface="Tahoma" panose="020B0604030504040204" pitchFamily="34" charset="0"/>
              </a:rPr>
              <a:t>常见有限空间作业的不安全行为</a:t>
            </a:r>
            <a:endParaRPr lang="zh-CN" altLang="en-US" sz="35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8918" name="Rectangle 5"/>
          <p:cNvSpPr>
            <a:spLocks noChangeArrowheads="1"/>
          </p:cNvSpPr>
          <p:nvPr/>
        </p:nvSpPr>
        <p:spPr bwMode="gray">
          <a:xfrm>
            <a:off x="2351584" y="2637154"/>
            <a:ext cx="1872208" cy="158369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/>
                    </a:gs>
                    <a:gs pos="100000">
                      <a:srgbClr val="4DB8B8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507" tIns="53754" rIns="107507" bIns="53754" anchor="ctr">
            <a:spAutoFit/>
          </a:bodyPr>
          <a:lstStyle/>
          <a:p>
            <a:pPr eaLnBrk="1" hangingPunct="1"/>
            <a:r>
              <a:rPr lang="zh-CN" altLang="en-US" sz="96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？</a:t>
            </a:r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4223793" y="2336800"/>
            <a:ext cx="2927896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有限空间未进行分析检测</a:t>
            </a:r>
          </a:p>
          <a:p>
            <a:pPr eaLnBrk="1" hangingPunct="1">
              <a:defRPr/>
            </a:pP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40000"/>
              </a:lnSpc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千万不要凭感觉判断封闭场所内部是否安全</a:t>
            </a:r>
          </a:p>
        </p:txBody>
      </p:sp>
      <p:pic>
        <p:nvPicPr>
          <p:cNvPr id="38920" name="Picture 10" descr="IMG_03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1412875"/>
            <a:ext cx="326707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51584" y="5157192"/>
            <a:ext cx="475252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人的生命只有一次，不能轻易当成赌注，想想家里的老人和妻儿，我们更应该自觉遵守安全规章制度</a:t>
            </a:r>
          </a:p>
        </p:txBody>
      </p:sp>
    </p:spTree>
  </p:cSld>
  <p:clrMapOvr>
    <a:masterClrMapping/>
  </p:clrMapOvr>
  <p:transition spd="slow" advTm="8852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4414838" y="1201738"/>
            <a:ext cx="2185987" cy="319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40000"/>
              </a:lnSpc>
            </a:pPr>
            <a:r>
              <a:rPr lang="en-US" altLang="zh-CN" sz="2400" b="1">
                <a:latin typeface="黑体" panose="02010609060101010101" pitchFamily="49" charset="-122"/>
              </a:rPr>
              <a:t>5.</a:t>
            </a:r>
            <a:r>
              <a:rPr lang="zh-CN" altLang="en-US" sz="2400" b="1">
                <a:latin typeface="黑体" panose="02010609060101010101" pitchFamily="49" charset="-122"/>
              </a:rPr>
              <a:t>现场监护监督人责任心不强，监护监督人未有效的履行监护监督职责。</a:t>
            </a:r>
          </a:p>
        </p:txBody>
      </p:sp>
      <p:sp>
        <p:nvSpPr>
          <p:cNvPr id="2472966" name="Rectangle 6"/>
          <p:cNvSpPr>
            <a:spLocks noChangeArrowheads="1"/>
          </p:cNvSpPr>
          <p:nvPr/>
        </p:nvSpPr>
        <p:spPr bwMode="auto">
          <a:xfrm>
            <a:off x="1910080" y="116205"/>
            <a:ext cx="5313680" cy="577850"/>
          </a:xfrm>
          <a:prstGeom prst="rect">
            <a:avLst/>
          </a:prstGeom>
          <a:solidFill>
            <a:srgbClr val="CC99FF">
              <a:alpha val="5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04" tIns="44651" rIns="89304" bIns="44651" anchor="ctr"/>
          <a:lstStyle/>
          <a:p>
            <a:pPr algn="ctr" defTabSz="893445" eaLnBrk="1" hangingPunct="1">
              <a:spcBef>
                <a:spcPct val="50000"/>
              </a:spcBef>
              <a:buClr>
                <a:srgbClr val="1F3F5F"/>
              </a:buClr>
              <a:defRPr/>
            </a:pPr>
            <a:r>
              <a:rPr lang="zh-CN" altLang="en-US" sz="2800" b="1">
                <a:solidFill>
                  <a:srgbClr val="000099"/>
                </a:solidFill>
                <a:latin typeface="Tahoma" panose="020B0604030504040204" pitchFamily="34" charset="0"/>
              </a:rPr>
              <a:t>常见有限空间作业的不安全行为</a:t>
            </a:r>
            <a:endParaRPr lang="zh-CN" altLang="en-US" sz="35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39941" name="Picture 4" descr="IMG_037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96975"/>
            <a:ext cx="2366963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Rectangle 8"/>
          <p:cNvSpPr>
            <a:spLocks noChangeArrowheads="1"/>
          </p:cNvSpPr>
          <p:nvPr/>
        </p:nvSpPr>
        <p:spPr bwMode="auto">
          <a:xfrm>
            <a:off x="6743700" y="1484313"/>
            <a:ext cx="3887788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zh-CN" sz="2400" b="1">
                <a:latin typeface="黑体" panose="02010609060101010101" pitchFamily="49" charset="-122"/>
              </a:rPr>
              <a:t>6.</a:t>
            </a:r>
            <a:r>
              <a:rPr lang="zh-CN" altLang="en-US" sz="2400" b="1">
                <a:latin typeface="黑体" panose="02010609060101010101" pitchFamily="49" charset="-122"/>
              </a:rPr>
              <a:t>安全措施落实不到位</a:t>
            </a:r>
          </a:p>
          <a:p>
            <a:pPr eaLnBrk="1" hangingPunct="1"/>
            <a:r>
              <a:rPr lang="zh-CN" altLang="en-US" sz="2400" b="1">
                <a:latin typeface="黑体" panose="02010609060101010101" pitchFamily="49" charset="-122"/>
              </a:rPr>
              <a:t>   进入有搅拌器等设备，应切断电源、挂警示牌，有专人监护监督。</a:t>
            </a:r>
          </a:p>
        </p:txBody>
      </p:sp>
      <p:pic>
        <p:nvPicPr>
          <p:cNvPr id="3994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959600" y="3141663"/>
            <a:ext cx="3455988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/>
                    </a:gs>
                    <a:gs pos="100000">
                      <a:srgbClr val="4DB8B8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rgbClr val="001D3A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54428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1928495" y="1991995"/>
            <a:ext cx="4633595" cy="404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118800" rIns="0">
            <a:spAutoFit/>
          </a:bodyPr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400" b="1">
                <a:latin typeface="黑体" panose="02010609060101010101" pitchFamily="49" charset="-122"/>
              </a:rPr>
              <a:t>    1</a:t>
            </a:r>
            <a:r>
              <a:rPr lang="zh-CN" altLang="en-US" sz="2400" b="1">
                <a:latin typeface="黑体" panose="02010609060101010101" pitchFamily="49" charset="-122"/>
              </a:rPr>
              <a:t>、进入有限空间作业要制定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</a:rPr>
              <a:t>安全作业方案、安全风险分析、安全技术交底。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400" b="1">
                <a:latin typeface="黑体" panose="02010609060101010101" pitchFamily="49" charset="-122"/>
                <a:sym typeface="+mn-ea"/>
              </a:rPr>
              <a:t>    2</a:t>
            </a:r>
            <a:r>
              <a:rPr lang="zh-CN" altLang="en-US" sz="2400" b="1">
                <a:latin typeface="黑体" panose="02010609060101010101" pitchFamily="49" charset="-122"/>
                <a:sym typeface="+mn-ea"/>
              </a:rPr>
              <a:t>、进入有限空间作业相关的人员都应接受培训。</a:t>
            </a:r>
            <a:endParaRPr lang="zh-CN" altLang="en-US" sz="2400" b="1">
              <a:latin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sym typeface="+mn-ea"/>
              </a:rPr>
              <a:t>    未经专门培训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sym typeface="+mn-ea"/>
              </a:rPr>
              <a:t>,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sym typeface="+mn-ea"/>
              </a:rPr>
              <a:t>不得参加有限空间作业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sym typeface="+mn-ea"/>
              </a:rPr>
              <a:t>!</a:t>
            </a:r>
            <a:endParaRPr lang="zh-CN" altLang="en-US" sz="2400" b="1">
              <a:solidFill>
                <a:srgbClr val="FF0000"/>
              </a:solidFill>
              <a:latin typeface="黑体" panose="02010609060101010101" pitchFamily="49" charset="-122"/>
            </a:endParaRPr>
          </a:p>
        </p:txBody>
      </p:sp>
      <p:sp>
        <p:nvSpPr>
          <p:cNvPr id="78851" name="AutoShape 3"/>
          <p:cNvSpPr>
            <a:spLocks noChangeArrowheads="1"/>
          </p:cNvSpPr>
          <p:nvPr/>
        </p:nvSpPr>
        <p:spPr bwMode="gray">
          <a:xfrm>
            <a:off x="1847850" y="1125538"/>
            <a:ext cx="3168650" cy="55721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3682" tIns="46841" rIns="93682" bIns="46841" anchor="ctr"/>
          <a:lstStyle/>
          <a:p>
            <a:pPr algn="ctr" defTabSz="936625" eaLnBrk="1" hangingPunct="1">
              <a:defRPr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基本要求</a:t>
            </a:r>
          </a:p>
        </p:txBody>
      </p:sp>
      <p:graphicFrame>
        <p:nvGraphicFramePr>
          <p:cNvPr id="40965" name="Object 9"/>
          <p:cNvGraphicFramePr>
            <a:graphicFrameLocks noGrp="1" noChangeAspect="1"/>
          </p:cNvGraphicFramePr>
          <p:nvPr>
            <p:ph/>
          </p:nvPr>
        </p:nvGraphicFramePr>
        <p:xfrm>
          <a:off x="7048500" y="3933825"/>
          <a:ext cx="2916238" cy="250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036060" imgH="3469005" progId="">
                  <p:embed/>
                </p:oleObj>
              </mc:Choice>
              <mc:Fallback>
                <p:oleObj name="Clip" r:id="rId2" imgW="4036060" imgH="3469005" progId="">
                  <p:embed/>
                  <p:pic>
                    <p:nvPicPr>
                      <p:cNvPr id="0" name="图片 204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0" y="3933825"/>
                        <a:ext cx="2916238" cy="2505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6" name="Picture 7" descr="DSCF00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80" y="1271905"/>
            <a:ext cx="296862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2966" name="Rectangle 6"/>
          <p:cNvSpPr>
            <a:spLocks noChangeArrowheads="1"/>
          </p:cNvSpPr>
          <p:nvPr/>
        </p:nvSpPr>
        <p:spPr bwMode="auto">
          <a:xfrm>
            <a:off x="1721485" y="116205"/>
            <a:ext cx="4840605" cy="577850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04" tIns="44651" rIns="89304" bIns="44651" anchor="ctr"/>
          <a:lstStyle/>
          <a:p>
            <a:pPr algn="ctr" defTabSz="893445" eaLnBrk="1" hangingPunct="1">
              <a:spcBef>
                <a:spcPct val="50000"/>
              </a:spcBef>
              <a:buClr>
                <a:srgbClr val="1F3F5F"/>
              </a:buClr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</a:rPr>
              <a:t>进入有限空间的管理要求</a:t>
            </a:r>
          </a:p>
        </p:txBody>
      </p:sp>
    </p:spTree>
  </p:cSld>
  <p:clrMapOvr>
    <a:masterClrMapping/>
  </p:clrMapOvr>
  <p:transition spd="slow" advTm="6936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5" descr="IMG_03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644" y="4330065"/>
            <a:ext cx="3529012" cy="184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Rectangle 12"/>
          <p:cNvSpPr>
            <a:spLocks noChangeArrowheads="1"/>
          </p:cNvSpPr>
          <p:nvPr/>
        </p:nvSpPr>
        <p:spPr bwMode="auto">
          <a:xfrm>
            <a:off x="5471160" y="1249680"/>
            <a:ext cx="4950460" cy="302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118800" rIns="0">
            <a:spAutoFit/>
          </a:bodyPr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400" b="1">
                <a:latin typeface="黑体" panose="02010609060101010101" pitchFamily="49" charset="-122"/>
              </a:rPr>
              <a:t>   </a:t>
            </a:r>
            <a:r>
              <a:rPr lang="en-US" altLang="zh-CN" sz="2000" b="1">
                <a:latin typeface="黑体" panose="02010609060101010101" pitchFamily="49" charset="-122"/>
              </a:rPr>
              <a:t>3</a:t>
            </a:r>
            <a:r>
              <a:rPr lang="zh-CN" altLang="en-US" sz="2000" b="1">
                <a:latin typeface="黑体" panose="02010609060101010101" pitchFamily="49" charset="-122"/>
              </a:rPr>
              <a:t>、辨识危害因素，评估潜在风险，采取措施，控制风险。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000" b="1">
                <a:latin typeface="黑体" panose="02010609060101010101" pitchFamily="49" charset="-122"/>
              </a:rPr>
              <a:t>   </a:t>
            </a:r>
            <a:r>
              <a:rPr lang="zh-CN" altLang="en-US" sz="2000" b="1">
                <a:solidFill>
                  <a:srgbClr val="FF0000"/>
                </a:solidFill>
                <a:latin typeface="黑体" panose="02010609060101010101" pitchFamily="49" charset="-122"/>
              </a:rPr>
              <a:t>管道安全隔绝可采用插入盲板或拆除一段管道进行隔绝，不能用水封或关闭阀门等代替盲板或拆除管道。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000" b="1" dirty="0">
                <a:latin typeface="黑体" panose="02010609060101010101" pitchFamily="49" charset="-122"/>
                <a:sym typeface="+mn-ea"/>
              </a:rPr>
              <a:t>   </a:t>
            </a:r>
            <a:r>
              <a:rPr lang="en-US" altLang="zh-CN" sz="2000" b="1" dirty="0">
                <a:latin typeface="黑体" panose="02010609060101010101" pitchFamily="49" charset="-122"/>
                <a:sym typeface="+mn-ea"/>
              </a:rPr>
              <a:t>4</a:t>
            </a:r>
            <a:r>
              <a:rPr lang="zh-CN" altLang="en-US" sz="2000" b="1" dirty="0">
                <a:latin typeface="黑体" panose="02010609060101010101" pitchFamily="49" charset="-122"/>
                <a:sym typeface="+mn-ea"/>
              </a:rPr>
              <a:t>、办理相关的作业许可证。</a:t>
            </a:r>
          </a:p>
        </p:txBody>
      </p:sp>
      <p:sp>
        <p:nvSpPr>
          <p:cNvPr id="2472966" name="Rectangle 6"/>
          <p:cNvSpPr>
            <a:spLocks noChangeArrowheads="1"/>
          </p:cNvSpPr>
          <p:nvPr/>
        </p:nvSpPr>
        <p:spPr bwMode="auto">
          <a:xfrm>
            <a:off x="1754505" y="169545"/>
            <a:ext cx="4290695" cy="577850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04" tIns="44651" rIns="89304" bIns="44651" anchor="ctr"/>
          <a:lstStyle/>
          <a:p>
            <a:pPr algn="ctr" defTabSz="893445" eaLnBrk="1" hangingPunct="1">
              <a:spcBef>
                <a:spcPct val="50000"/>
              </a:spcBef>
              <a:buClr>
                <a:srgbClr val="1F3F5F"/>
              </a:buClr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</a:rPr>
              <a:t>进入有限空间的管理要求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840" y="1212850"/>
            <a:ext cx="3267075" cy="3848100"/>
          </a:xfrm>
          <a:prstGeom prst="rect">
            <a:avLst/>
          </a:prstGeom>
        </p:spPr>
      </p:pic>
    </p:spTree>
  </p:cSld>
  <p:clrMapOvr>
    <a:masterClrMapping/>
  </p:clrMapOvr>
  <p:transition spd="slow" advTm="29822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2" descr="2009109201915620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2136775"/>
            <a:ext cx="3960812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1847850" y="2133600"/>
            <a:ext cx="4824413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118800" rIns="0">
            <a:spAutoFit/>
          </a:bodyPr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“三不进入”原则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、无作业许可不进入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、措施不落实不进入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、无监护监督人不进入</a:t>
            </a:r>
          </a:p>
        </p:txBody>
      </p:sp>
      <p:sp>
        <p:nvSpPr>
          <p:cNvPr id="82949" name="AutoShape 5"/>
          <p:cNvSpPr>
            <a:spLocks noChangeArrowheads="1"/>
          </p:cNvSpPr>
          <p:nvPr/>
        </p:nvSpPr>
        <p:spPr bwMode="gray">
          <a:xfrm>
            <a:off x="1992313" y="1125538"/>
            <a:ext cx="3095625" cy="55721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3682" tIns="46841" rIns="93682" bIns="46841" anchor="ctr"/>
          <a:lstStyle/>
          <a:p>
            <a:pPr algn="ctr" defTabSz="936625" eaLnBrk="1" hangingPunct="1">
              <a:defRPr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作业要求</a:t>
            </a:r>
          </a:p>
        </p:txBody>
      </p:sp>
      <p:sp>
        <p:nvSpPr>
          <p:cNvPr id="2472966" name="Rectangle 6"/>
          <p:cNvSpPr>
            <a:spLocks noChangeArrowheads="1"/>
          </p:cNvSpPr>
          <p:nvPr/>
        </p:nvSpPr>
        <p:spPr bwMode="auto">
          <a:xfrm>
            <a:off x="1524000" y="115888"/>
            <a:ext cx="5724525" cy="577850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04" tIns="44651" rIns="89304" bIns="44651" anchor="ctr"/>
          <a:lstStyle/>
          <a:p>
            <a:pPr algn="ctr" defTabSz="893445" eaLnBrk="1" hangingPunct="1">
              <a:spcBef>
                <a:spcPct val="50000"/>
              </a:spcBef>
              <a:buClr>
                <a:srgbClr val="1F3F5F"/>
              </a:buClr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</a:rPr>
              <a:t>进入有限空间的管理要求</a:t>
            </a:r>
          </a:p>
        </p:txBody>
      </p:sp>
    </p:spTree>
  </p:cSld>
  <p:clrMapOvr>
    <a:masterClrMapping/>
  </p:clrMapOvr>
  <p:transition spd="slow" advTm="9889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4367213" y="1260475"/>
            <a:ext cx="5400675" cy="182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118800" rIns="0">
            <a:spAutoFit/>
          </a:bodyPr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400" b="1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rPr>
              <a:t>隔离措施</a:t>
            </a:r>
          </a:p>
          <a:p>
            <a:pPr eaLnBrk="1" fontAlgn="ctr" hangingPunct="1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    与其相连的附属管道应断开或盲板隔离，相关设备应在机械上和电气上被隔离并挂牌</a:t>
            </a:r>
          </a:p>
        </p:txBody>
      </p:sp>
      <p:pic>
        <p:nvPicPr>
          <p:cNvPr id="44036" name="Picture 6" descr="IMG_03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1279525"/>
            <a:ext cx="20193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9" descr="IMG_03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714750"/>
            <a:ext cx="252095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5"/>
          <p:cNvSpPr>
            <a:spLocks noChangeArrowheads="1"/>
          </p:cNvSpPr>
          <p:nvPr/>
        </p:nvSpPr>
        <p:spPr bwMode="auto">
          <a:xfrm>
            <a:off x="3287713" y="3716338"/>
            <a:ext cx="1727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118800" rIns="0">
            <a:spAutoFit/>
          </a:bodyPr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管线断开</a:t>
            </a:r>
          </a:p>
        </p:txBody>
      </p:sp>
      <p:sp>
        <p:nvSpPr>
          <p:cNvPr id="44039" name="Rectangle 15"/>
          <p:cNvSpPr>
            <a:spLocks noChangeArrowheads="1"/>
          </p:cNvSpPr>
          <p:nvPr/>
        </p:nvSpPr>
        <p:spPr bwMode="auto">
          <a:xfrm>
            <a:off x="1773238" y="1279525"/>
            <a:ext cx="64008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zh-CN" altLang="en-US" b="1">
                <a:solidFill>
                  <a:srgbClr val="FF0000"/>
                </a:solidFill>
                <a:ea typeface="微软雅黑" panose="020B0503020204020204" charset="-122"/>
              </a:rPr>
              <a:t>盲板</a:t>
            </a:r>
          </a:p>
        </p:txBody>
      </p:sp>
      <p:pic>
        <p:nvPicPr>
          <p:cNvPr id="4404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3997325"/>
            <a:ext cx="2141538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Rectangle 17"/>
          <p:cNvSpPr>
            <a:spLocks noChangeArrowheads="1"/>
          </p:cNvSpPr>
          <p:nvPr/>
        </p:nvSpPr>
        <p:spPr bwMode="auto">
          <a:xfrm>
            <a:off x="4367213" y="4076700"/>
            <a:ext cx="3097212" cy="208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118800" rIns="0">
            <a:spAutoFit/>
          </a:bodyPr>
          <a:lstStyle/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zh-CN" sz="2400" b="1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400" b="1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rPr>
              <a:t>系统处理</a:t>
            </a:r>
          </a:p>
          <a:p>
            <a:pPr lvl="1" eaLnBrk="1" hangingPunct="1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    进入有限空间，应对有限空间进行清理、倒空、置换和清洗。</a:t>
            </a:r>
          </a:p>
        </p:txBody>
      </p:sp>
      <p:sp>
        <p:nvSpPr>
          <p:cNvPr id="2472966" name="Rectangle 6"/>
          <p:cNvSpPr>
            <a:spLocks noChangeArrowheads="1"/>
          </p:cNvSpPr>
          <p:nvPr/>
        </p:nvSpPr>
        <p:spPr bwMode="auto">
          <a:xfrm>
            <a:off x="1524000" y="115888"/>
            <a:ext cx="5580063" cy="577850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04" tIns="44651" rIns="89304" bIns="44651" anchor="ctr"/>
          <a:lstStyle/>
          <a:p>
            <a:pPr algn="ctr" defTabSz="893445" eaLnBrk="1" hangingPunct="1">
              <a:spcBef>
                <a:spcPct val="50000"/>
              </a:spcBef>
              <a:buClr>
                <a:srgbClr val="1F3F5F"/>
              </a:buClr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</a:rPr>
              <a:t>进入有限空间的管理要求</a:t>
            </a:r>
          </a:p>
        </p:txBody>
      </p:sp>
    </p:spTree>
  </p:cSld>
  <p:clrMapOvr>
    <a:masterClrMapping/>
  </p:clrMapOvr>
  <p:transition spd="slow" advTm="28424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992313" y="1268413"/>
            <a:ext cx="4581525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zh-CN" altLang="en-US" sz="2600" dirty="0">
                <a:latin typeface="微软雅黑" panose="020B0503020204020204" charset="-122"/>
                <a:ea typeface="微软雅黑" panose="020B0503020204020204" charset="-122"/>
              </a:rPr>
              <a:t>带有搅拌的转动设备或其它有电气设备的有限空间，应</a:t>
            </a:r>
            <a:r>
              <a:rPr lang="zh-CN" altLang="en-US" sz="2600" b="1" dirty="0">
                <a:latin typeface="微软雅黑" panose="020B0503020204020204" charset="-122"/>
                <a:ea typeface="微软雅黑" panose="020B0503020204020204" charset="-122"/>
              </a:rPr>
              <a:t>停止工作、切断电源，摘除保险或挂接地线</a:t>
            </a:r>
            <a:r>
              <a:rPr lang="zh-CN" altLang="en-US" sz="2600" dirty="0">
                <a:latin typeface="微软雅黑" panose="020B0503020204020204" charset="-122"/>
                <a:ea typeface="微软雅黑" panose="020B0503020204020204" charset="-122"/>
              </a:rPr>
              <a:t>，并在开关上</a:t>
            </a:r>
            <a:r>
              <a:rPr lang="zh-CN" altLang="en-US" sz="2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挂警示牌</a:t>
            </a:r>
            <a:r>
              <a:rPr lang="zh-CN" altLang="en-US" sz="2600" dirty="0">
                <a:latin typeface="微软雅黑" panose="020B0503020204020204" charset="-122"/>
                <a:ea typeface="微软雅黑" panose="020B0503020204020204" charset="-122"/>
              </a:rPr>
              <a:t>并上锁。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zh-CN" altLang="en-US" sz="2600" dirty="0">
                <a:latin typeface="微软雅黑" panose="020B0503020204020204" charset="-122"/>
                <a:ea typeface="微软雅黑" panose="020B0503020204020204" charset="-122"/>
              </a:rPr>
              <a:t>有限空间内的设备及环境温度宜在</a:t>
            </a:r>
            <a:r>
              <a:rPr lang="zh-CN" altLang="en-US" sz="2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常温左右</a:t>
            </a:r>
            <a:r>
              <a:rPr lang="zh-CN" altLang="en-US" sz="260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2019300"/>
            <a:ext cx="2984500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72966" name="Rectangle 6"/>
          <p:cNvSpPr>
            <a:spLocks noChangeArrowheads="1"/>
          </p:cNvSpPr>
          <p:nvPr/>
        </p:nvSpPr>
        <p:spPr bwMode="auto">
          <a:xfrm>
            <a:off x="1755140" y="259715"/>
            <a:ext cx="4989195" cy="577850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04" tIns="44651" rIns="89304" bIns="44651" anchor="ctr"/>
          <a:lstStyle/>
          <a:p>
            <a:pPr algn="ctr" defTabSz="893445" eaLnBrk="1" hangingPunct="1">
              <a:spcBef>
                <a:spcPct val="50000"/>
              </a:spcBef>
              <a:buClr>
                <a:srgbClr val="1F3F5F"/>
              </a:buClr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</a:rPr>
              <a:t>进入有限空间的管理要求</a:t>
            </a:r>
          </a:p>
        </p:txBody>
      </p:sp>
    </p:spTree>
  </p:cSld>
  <p:clrMapOvr>
    <a:masterClrMapping/>
  </p:clrMapOvr>
  <p:transition spd="slow" advTm="380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5448300" y="1341438"/>
            <a:ext cx="4427538" cy="489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118800" rIns="0">
            <a:spAutoFit/>
          </a:bodyPr>
          <a:lstStyle/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zh-CN" sz="2400" b="1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400" b="1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rPr>
              <a:t>气体检测</a:t>
            </a:r>
          </a:p>
          <a:p>
            <a:pPr lvl="1" eaLnBrk="1" hangingPunct="1">
              <a:lnSpc>
                <a:spcPct val="12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有限空间内外的氧浓度应一致。若不一致，在授权进入有限空间之前，应确定偏差的原因。氧浓度应保持在</a:t>
            </a:r>
            <a:r>
              <a:rPr lang="en-US" altLang="zh-CN" sz="2000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19.5%</a:t>
            </a:r>
            <a:r>
              <a:rPr lang="zh-CN" altLang="en-US" sz="2000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～</a:t>
            </a:r>
            <a:r>
              <a:rPr lang="en-US" altLang="zh-CN" sz="2000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23.5%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；</a:t>
            </a:r>
          </a:p>
          <a:p>
            <a:pPr lvl="1" eaLnBrk="1" hangingPunct="1">
              <a:lnSpc>
                <a:spcPct val="12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  有限空间内有毒、有害物质浓度如有一项不合格，应不得进入或立即停止作业。</a:t>
            </a:r>
          </a:p>
          <a:p>
            <a:pPr lvl="1" eaLnBrk="1" hangingPunct="1">
              <a:lnSpc>
                <a:spcPct val="12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气体检测的时间应在作业开始前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半小时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内，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作业中每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小时检测一次或连续检测，作业中断半小时要重新检测。</a:t>
            </a:r>
          </a:p>
        </p:txBody>
      </p:sp>
      <p:pic>
        <p:nvPicPr>
          <p:cNvPr id="46084" name="Picture 4" descr="IMG_03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484313"/>
            <a:ext cx="2879725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2966" name="Rectangle 6"/>
          <p:cNvSpPr>
            <a:spLocks noChangeArrowheads="1"/>
          </p:cNvSpPr>
          <p:nvPr/>
        </p:nvSpPr>
        <p:spPr bwMode="auto">
          <a:xfrm>
            <a:off x="1643380" y="259715"/>
            <a:ext cx="4911725" cy="577850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04" tIns="44651" rIns="89304" bIns="44651" anchor="ctr"/>
          <a:lstStyle/>
          <a:p>
            <a:pPr algn="ctr" defTabSz="893445" eaLnBrk="1" hangingPunct="1">
              <a:spcBef>
                <a:spcPct val="50000"/>
              </a:spcBef>
              <a:buClr>
                <a:srgbClr val="1F3F5F"/>
              </a:buClr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</a:rPr>
              <a:t>进入有限空间的管理要求</a:t>
            </a:r>
          </a:p>
        </p:txBody>
      </p:sp>
    </p:spTree>
  </p:cSld>
  <p:clrMapOvr>
    <a:masterClrMapping/>
  </p:clrMapOvr>
  <p:transition spd="slow" advTm="6214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4800600" y="1268413"/>
            <a:ext cx="2519363" cy="330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118800" rIns="0">
            <a:spAutoFit/>
          </a:bodyPr>
          <a:lstStyle/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400" b="1" u="sng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rPr>
              <a:t>通风</a:t>
            </a:r>
          </a:p>
          <a:p>
            <a:pPr eaLnBrk="1" hangingPunct="1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   进入有限空间必须先自然通风，必要时应采取强制通风强制通风设备应持续、有效工作，一旦设备出现异常，应立即停止作业。</a:t>
            </a:r>
          </a:p>
        </p:txBody>
      </p:sp>
      <p:pic>
        <p:nvPicPr>
          <p:cNvPr id="47108" name="Picture 10" descr="ventilationf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133600"/>
            <a:ext cx="1900238" cy="237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5" descr="2009109201915273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412875"/>
            <a:ext cx="24225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3435350" y="5018088"/>
            <a:ext cx="4248150" cy="71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118800" rIns="0">
            <a:spAutoFit/>
          </a:bodyPr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注：严禁向有限空间通纯氧。</a:t>
            </a:r>
          </a:p>
        </p:txBody>
      </p:sp>
      <p:sp>
        <p:nvSpPr>
          <p:cNvPr id="2472966" name="Rectangle 6"/>
          <p:cNvSpPr>
            <a:spLocks noChangeArrowheads="1"/>
          </p:cNvSpPr>
          <p:nvPr/>
        </p:nvSpPr>
        <p:spPr bwMode="auto">
          <a:xfrm>
            <a:off x="1687195" y="259715"/>
            <a:ext cx="4690745" cy="577850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04" tIns="44651" rIns="89304" bIns="44651" anchor="ctr"/>
          <a:lstStyle/>
          <a:p>
            <a:pPr algn="ctr" defTabSz="893445" eaLnBrk="1" hangingPunct="1">
              <a:spcBef>
                <a:spcPct val="50000"/>
              </a:spcBef>
              <a:buClr>
                <a:srgbClr val="1F3F5F"/>
              </a:buClr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</a:rPr>
              <a:t>进入有限空间的管理要求</a:t>
            </a:r>
          </a:p>
        </p:txBody>
      </p:sp>
    </p:spTree>
  </p:cSld>
  <p:clrMapOvr>
    <a:masterClrMapping/>
  </p:clrMapOvr>
  <p:transition spd="slow" advTm="2172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919288" y="1699260"/>
            <a:ext cx="7561262" cy="341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latin typeface="+mn-ea"/>
                <a:ea typeface="+mn-ea"/>
                <a:cs typeface="+mn-ea"/>
              </a:rPr>
              <a:t>5</a:t>
            </a:r>
            <a:r>
              <a:rPr lang="zh-CN" altLang="en-US" dirty="0">
                <a:latin typeface="+mn-ea"/>
                <a:ea typeface="+mn-ea"/>
                <a:cs typeface="+mn-ea"/>
              </a:rPr>
              <a:t>、不能发现作业现场存在的安全隐患或者对安全隐患视而不见（如：高处作业人员未系安全带、焊工劳保穿戴不规范、从高处抛掷物品</a:t>
            </a:r>
            <a:r>
              <a:rPr lang="en-US" altLang="zh-CN" dirty="0">
                <a:latin typeface="+mn-ea"/>
                <a:ea typeface="+mn-ea"/>
                <a:cs typeface="+mn-ea"/>
              </a:rPr>
              <a:t>……</a:t>
            </a:r>
            <a:r>
              <a:rPr lang="zh-CN" altLang="en-US" dirty="0">
                <a:latin typeface="+mn-ea"/>
                <a:ea typeface="+mn-ea"/>
                <a:cs typeface="+mn-ea"/>
              </a:rPr>
              <a:t>），动火证上作业内容和现场作业不符或超出范围，没有及时进行制止</a:t>
            </a:r>
            <a:r>
              <a:rPr lang="en-US" altLang="zh-CN" dirty="0">
                <a:latin typeface="+mn-ea"/>
                <a:ea typeface="+mn-ea"/>
                <a:cs typeface="+mn-ea"/>
                <a:sym typeface="+mn-ea"/>
              </a:rPr>
              <a:t>……</a:t>
            </a:r>
            <a:endParaRPr lang="zh-CN" altLang="en-US" dirty="0">
              <a:latin typeface="+mn-ea"/>
              <a:ea typeface="+mn-ea"/>
              <a:cs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latin typeface="+mn-ea"/>
                <a:ea typeface="+mn-ea"/>
                <a:cs typeface="+mn-ea"/>
                <a:sym typeface="+mn-ea"/>
              </a:rPr>
              <a:t>6</a:t>
            </a:r>
            <a:r>
              <a:rPr lang="zh-CN" altLang="en-US" dirty="0">
                <a:latin typeface="+mn-ea"/>
                <a:ea typeface="+mn-ea"/>
                <a:cs typeface="+mn-ea"/>
                <a:sym typeface="+mn-ea"/>
              </a:rPr>
              <a:t>、不清楚进入有限空间作业的人员情况（身份、人数、姓名等）及联络方式</a:t>
            </a:r>
            <a:r>
              <a:rPr lang="en-US" altLang="zh-CN" dirty="0">
                <a:latin typeface="+mn-ea"/>
                <a:ea typeface="+mn-ea"/>
                <a:cs typeface="+mn-ea"/>
                <a:sym typeface="+mn-ea"/>
              </a:rPr>
              <a:t>;</a:t>
            </a:r>
            <a:endParaRPr lang="zh-CN" altLang="en-US" dirty="0">
              <a:latin typeface="+mn-ea"/>
              <a:ea typeface="+mn-ea"/>
              <a:cs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latin typeface="+mn-ea"/>
                <a:ea typeface="+mn-ea"/>
                <a:cs typeface="+mn-ea"/>
                <a:sym typeface="+mn-ea"/>
              </a:rPr>
              <a:t>7</a:t>
            </a:r>
            <a:r>
              <a:rPr lang="zh-CN" altLang="en-US" dirty="0">
                <a:latin typeface="+mn-ea"/>
                <a:ea typeface="+mn-ea"/>
                <a:cs typeface="+mn-ea"/>
                <a:sym typeface="+mn-ea"/>
              </a:rPr>
              <a:t>、监护、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rPr>
              <a:t>监督过</a:t>
            </a:r>
            <a:r>
              <a:rPr lang="zh-CN" altLang="en-US" dirty="0">
                <a:latin typeface="+mn-ea"/>
                <a:ea typeface="+mn-ea"/>
                <a:cs typeface="+mn-ea"/>
                <a:sym typeface="+mn-ea"/>
              </a:rPr>
              <a:t>程中随意找人顶替</a:t>
            </a:r>
            <a:r>
              <a:rPr lang="en-US" altLang="zh-CN" dirty="0">
                <a:latin typeface="+mn-ea"/>
                <a:ea typeface="+mn-ea"/>
                <a:cs typeface="+mn-ea"/>
                <a:sym typeface="+mn-ea"/>
              </a:rPr>
              <a:t>;</a:t>
            </a:r>
            <a:endParaRPr lang="zh-CN" altLang="en-US" dirty="0">
              <a:latin typeface="+mn-ea"/>
              <a:ea typeface="+mn-ea"/>
              <a:cs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>
                <a:latin typeface="+mn-ea"/>
                <a:ea typeface="+mn-ea"/>
                <a:cs typeface="+mn-ea"/>
                <a:sym typeface="+mn-ea"/>
              </a:rPr>
              <a:t>……</a:t>
            </a:r>
            <a:endParaRPr lang="zh-CN" altLang="en-US">
              <a:latin typeface="+mn-ea"/>
              <a:ea typeface="+mn-ea"/>
              <a:cs typeface="+mn-ea"/>
            </a:endParaRPr>
          </a:p>
          <a:p>
            <a:pPr>
              <a:spcBef>
                <a:spcPct val="50000"/>
              </a:spcBef>
            </a:pPr>
            <a:endParaRPr lang="zh-CN" altLang="en-US" dirty="0">
              <a:latin typeface="+mn-ea"/>
              <a:ea typeface="+mn-ea"/>
              <a:cs typeface="+mn-ea"/>
            </a:endParaRPr>
          </a:p>
        </p:txBody>
      </p:sp>
      <p:pic>
        <p:nvPicPr>
          <p:cNvPr id="717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3789039"/>
            <a:ext cx="2552700" cy="222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11"/>
          <p:cNvSpPr>
            <a:spLocks noChangeArrowheads="1"/>
          </p:cNvSpPr>
          <p:nvPr/>
        </p:nvSpPr>
        <p:spPr bwMode="auto">
          <a:xfrm>
            <a:off x="1722120" y="189230"/>
            <a:ext cx="495681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>
                <a:ea typeface="微软雅黑" panose="020B0503020204020204" charset="-122"/>
              </a:rPr>
              <a:t>一、公司目前作业监护、</a:t>
            </a:r>
          </a:p>
          <a:p>
            <a:r>
              <a:rPr lang="zh-CN" altLang="en-US" sz="3200" b="1">
                <a:ea typeface="微软雅黑" panose="020B0503020204020204" charset="-122"/>
              </a:rPr>
              <a:t>         监督过程现状分析</a:t>
            </a:r>
          </a:p>
        </p:txBody>
      </p:sp>
    </p:spTree>
    <p:custDataLst>
      <p:tags r:id="rId1"/>
    </p:custDataLst>
  </p:cSld>
  <p:clrMapOvr>
    <a:masterClrMapping/>
  </p:clrMapOvr>
  <p:transition spd="slow" advTm="2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5375275" y="1557338"/>
            <a:ext cx="3744913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118800" rIns="0">
            <a:spAutoFit/>
          </a:bodyPr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设备设施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fontAlgn="ctr" hangingPunct="1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使用安全电压，保证足够的照明，照明灯具及所用工器具应符合</a:t>
            </a:r>
            <a:r>
              <a:rPr lang="zh-CN" altLang="en-US" sz="2400" b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</a:rPr>
              <a:t>防爆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要求；</a:t>
            </a:r>
          </a:p>
        </p:txBody>
      </p:sp>
      <p:pic>
        <p:nvPicPr>
          <p:cNvPr id="48132" name="Picture 4" descr="2009109201915844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773238"/>
            <a:ext cx="237648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IMG_03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8" y="3499803"/>
            <a:ext cx="3276600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2966" name="Rectangle 6"/>
          <p:cNvSpPr>
            <a:spLocks noChangeArrowheads="1"/>
          </p:cNvSpPr>
          <p:nvPr/>
        </p:nvSpPr>
        <p:spPr bwMode="auto">
          <a:xfrm>
            <a:off x="1703070" y="259715"/>
            <a:ext cx="4502785" cy="577850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04" tIns="44651" rIns="89304" bIns="44651" anchor="ctr"/>
          <a:lstStyle/>
          <a:p>
            <a:pPr algn="ctr" defTabSz="893445" eaLnBrk="1" hangingPunct="1">
              <a:spcBef>
                <a:spcPct val="50000"/>
              </a:spcBef>
              <a:buClr>
                <a:srgbClr val="1F3F5F"/>
              </a:buClr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</a:rPr>
              <a:t>进入有限空间的管理要求</a:t>
            </a:r>
          </a:p>
        </p:txBody>
      </p:sp>
    </p:spTree>
  </p:cSld>
  <p:clrMapOvr>
    <a:masterClrMapping/>
  </p:clrMapOvr>
  <p:transition spd="slow" advTm="28566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966" name="Rectangle 6"/>
          <p:cNvSpPr>
            <a:spLocks noChangeArrowheads="1"/>
          </p:cNvSpPr>
          <p:nvPr/>
        </p:nvSpPr>
        <p:spPr bwMode="auto">
          <a:xfrm>
            <a:off x="1703705" y="187960"/>
            <a:ext cx="4627245" cy="577850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04" tIns="44651" rIns="89304" bIns="44651" anchor="ctr"/>
          <a:lstStyle/>
          <a:p>
            <a:pPr algn="ctr" defTabSz="893445" eaLnBrk="1" hangingPunct="1">
              <a:spcBef>
                <a:spcPct val="50000"/>
              </a:spcBef>
              <a:buClr>
                <a:srgbClr val="1F3F5F"/>
              </a:buClr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</a:rPr>
              <a:t>进入有限空间的管理要求</a:t>
            </a:r>
          </a:p>
        </p:txBody>
      </p:sp>
      <p:sp>
        <p:nvSpPr>
          <p:cNvPr id="49156" name="Rectangle 3"/>
          <p:cNvSpPr>
            <a:spLocks noChangeArrowheads="1"/>
          </p:cNvSpPr>
          <p:nvPr/>
        </p:nvSpPr>
        <p:spPr bwMode="auto">
          <a:xfrm>
            <a:off x="3359150" y="1755775"/>
            <a:ext cx="604996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118800" rIns="0">
            <a:spAutoFit/>
          </a:bodyPr>
          <a:lstStyle/>
          <a:p>
            <a:pPr algn="ctr" eaLnBrk="1" fontAlgn="ctr" hangingPunct="1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必须穿戴正压呼吸器或长管式呼吸器。</a:t>
            </a:r>
          </a:p>
        </p:txBody>
      </p:sp>
      <p:pic>
        <p:nvPicPr>
          <p:cNvPr id="49157" name="Picture 4" descr="IMG_03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708910"/>
            <a:ext cx="2959735" cy="247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5" descr="IMG_039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2708275"/>
            <a:ext cx="2962910" cy="241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Rectangle 6"/>
          <p:cNvSpPr>
            <a:spLocks noChangeArrowheads="1"/>
          </p:cNvSpPr>
          <p:nvPr/>
        </p:nvSpPr>
        <p:spPr bwMode="auto">
          <a:xfrm>
            <a:off x="2208213" y="1052513"/>
            <a:ext cx="119888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000" b="1">
                <a:solidFill>
                  <a:srgbClr val="FF3300"/>
                </a:solidFill>
                <a:ea typeface="微软雅黑" panose="020B0503020204020204" charset="-122"/>
              </a:rPr>
              <a:t>人员防护</a:t>
            </a:r>
          </a:p>
        </p:txBody>
      </p:sp>
    </p:spTree>
  </p:cSld>
  <p:clrMapOvr>
    <a:masterClrMapping/>
  </p:clrMapOvr>
  <p:transition spd="slow" advTm="2504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966" name="Rectangle 6"/>
          <p:cNvSpPr>
            <a:spLocks noChangeArrowheads="1"/>
          </p:cNvSpPr>
          <p:nvPr/>
        </p:nvSpPr>
        <p:spPr bwMode="auto">
          <a:xfrm>
            <a:off x="1631950" y="187960"/>
            <a:ext cx="4637405" cy="577850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04" tIns="44651" rIns="89304" bIns="44651" anchor="ctr"/>
          <a:lstStyle/>
          <a:p>
            <a:pPr algn="ctr" defTabSz="893445" eaLnBrk="1" hangingPunct="1">
              <a:spcBef>
                <a:spcPct val="50000"/>
              </a:spcBef>
              <a:buClr>
                <a:srgbClr val="1F3F5F"/>
              </a:buClr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</a:rPr>
              <a:t>进入有限空间的管理要求</a:t>
            </a:r>
          </a:p>
        </p:txBody>
      </p:sp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2279650" y="1196975"/>
            <a:ext cx="360045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118800" rIns="0">
            <a:spAutoFit/>
          </a:bodyPr>
          <a:lstStyle/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000" b="1">
                <a:solidFill>
                  <a:srgbClr val="FF0000"/>
                </a:solidFill>
                <a:latin typeface="黑体" panose="02010609060101010101" pitchFamily="49" charset="-122"/>
              </a:rPr>
              <a:t>监护监督人员</a:t>
            </a:r>
          </a:p>
          <a:p>
            <a:pPr eaLnBrk="1" fontAlgn="ctr" hangingPunct="1"/>
            <a:r>
              <a:rPr lang="zh-CN" altLang="en-US" sz="2400" b="1">
                <a:latin typeface="黑体" panose="02010609060101010101" pitchFamily="49" charset="-122"/>
              </a:rPr>
              <a:t>进入有限空间作业应指定专人监护监督，不得在无监护监督人的情况下作业。</a:t>
            </a:r>
          </a:p>
        </p:txBody>
      </p:sp>
      <p:sp>
        <p:nvSpPr>
          <p:cNvPr id="50181" name="Rectangle 4"/>
          <p:cNvSpPr>
            <a:spLocks noChangeArrowheads="1"/>
          </p:cNvSpPr>
          <p:nvPr/>
        </p:nvSpPr>
        <p:spPr bwMode="auto">
          <a:xfrm>
            <a:off x="6269038" y="4130675"/>
            <a:ext cx="3859212" cy="16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118800" rIns="0">
            <a:spAutoFit/>
          </a:bodyPr>
          <a:lstStyle/>
          <a:p>
            <a:pPr eaLnBrk="1" fontAlgn="ctr" hangingPunct="1"/>
            <a:r>
              <a:rPr lang="zh-CN" altLang="en-US" sz="2400" b="1">
                <a:latin typeface="黑体" panose="02010609060101010101" pitchFamily="49" charset="-122"/>
              </a:rPr>
              <a:t>监护监督人应与作业人员约定联络信号，应清点进入有限空间作业人数，并与作业人员始终保持有效的沟通。</a:t>
            </a:r>
          </a:p>
        </p:txBody>
      </p:sp>
      <p:pic>
        <p:nvPicPr>
          <p:cNvPr id="50182" name="Picture 5" descr="IMG_03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500438"/>
            <a:ext cx="35814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6" descr="IMG_0377"/>
          <p:cNvPicPr>
            <a:picLocks noChangeAspect="1" noChangeArrowheads="1"/>
          </p:cNvPicPr>
          <p:nvPr/>
        </p:nvPicPr>
        <p:blipFill>
          <a:blip r:embed="rId3" cstate="print">
            <a:lum bright="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412875"/>
            <a:ext cx="3052763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6824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2" descr="2009109201813880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762125"/>
            <a:ext cx="3240087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3"/>
          <p:cNvSpPr>
            <a:spLocks noChangeArrowheads="1"/>
          </p:cNvSpPr>
          <p:nvPr/>
        </p:nvSpPr>
        <p:spPr bwMode="auto">
          <a:xfrm>
            <a:off x="6240463" y="1557338"/>
            <a:ext cx="3529012" cy="293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118800" rIns="0">
            <a:spAutoFit/>
          </a:bodyPr>
          <a:lstStyle/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措施确定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、确定逃生路线</a:t>
            </a:r>
          </a:p>
          <a:p>
            <a:pPr algn="ctr" eaLnBrk="1" fontAlgn="ctr" hangingPunct="1"/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、确定救护方案</a:t>
            </a:r>
          </a:p>
          <a:p>
            <a:pPr algn="ctr" eaLnBrk="1" fontAlgn="ctr" hangingPunct="1"/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、确定联络信号</a:t>
            </a:r>
          </a:p>
          <a:p>
            <a:pPr algn="ctr" eaLnBrk="1" fontAlgn="ctr" hangingPunct="1"/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、确定救生设施</a:t>
            </a:r>
          </a:p>
        </p:txBody>
      </p:sp>
      <p:sp>
        <p:nvSpPr>
          <p:cNvPr id="2472966" name="Rectangle 6"/>
          <p:cNvSpPr>
            <a:spLocks noChangeArrowheads="1"/>
          </p:cNvSpPr>
          <p:nvPr/>
        </p:nvSpPr>
        <p:spPr bwMode="auto">
          <a:xfrm>
            <a:off x="1631950" y="259715"/>
            <a:ext cx="4608195" cy="577850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04" tIns="44651" rIns="89304" bIns="44651" anchor="ctr"/>
          <a:lstStyle/>
          <a:p>
            <a:pPr algn="ctr" defTabSz="893445" eaLnBrk="1" hangingPunct="1">
              <a:spcBef>
                <a:spcPct val="50000"/>
              </a:spcBef>
              <a:buClr>
                <a:srgbClr val="1F3F5F"/>
              </a:buClr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</a:rPr>
              <a:t>进入有限空间的管理要求</a:t>
            </a:r>
          </a:p>
        </p:txBody>
      </p:sp>
    </p:spTree>
  </p:cSld>
  <p:clrMapOvr>
    <a:masterClrMapping/>
  </p:clrMapOvr>
  <p:transition spd="slow" advTm="22255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966" name="Rectangle 6"/>
          <p:cNvSpPr>
            <a:spLocks noChangeArrowheads="1"/>
          </p:cNvSpPr>
          <p:nvPr/>
        </p:nvSpPr>
        <p:spPr bwMode="auto">
          <a:xfrm>
            <a:off x="1631950" y="187960"/>
            <a:ext cx="4464685" cy="577850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04" tIns="44651" rIns="89304" bIns="44651" anchor="ctr"/>
          <a:lstStyle/>
          <a:p>
            <a:pPr algn="ctr" defTabSz="893445" eaLnBrk="1" hangingPunct="1">
              <a:spcBef>
                <a:spcPct val="50000"/>
              </a:spcBef>
              <a:buClr>
                <a:srgbClr val="1F3F5F"/>
              </a:buClr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</a:rPr>
              <a:t>进入有限空间的管理要求</a:t>
            </a:r>
          </a:p>
        </p:txBody>
      </p:sp>
      <p:pic>
        <p:nvPicPr>
          <p:cNvPr id="52228" name="Picture 3" descr="2009109201954515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879600"/>
            <a:ext cx="3040062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6096000" y="1879600"/>
            <a:ext cx="3600450" cy="1862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118800" rIns="0">
            <a:spAutoFit/>
          </a:bodyPr>
          <a:lstStyle/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000" b="1">
                <a:solidFill>
                  <a:srgbClr val="FF0000"/>
                </a:solidFill>
                <a:latin typeface="黑体" panose="02010609060101010101" pitchFamily="49" charset="-122"/>
              </a:rPr>
              <a:t>救援原则</a:t>
            </a:r>
          </a:p>
          <a:p>
            <a:pPr eaLnBrk="1" fontAlgn="ctr" hangingPunct="1">
              <a:lnSpc>
                <a:spcPct val="120000"/>
              </a:lnSpc>
            </a:pPr>
            <a:r>
              <a:rPr lang="en-US" altLang="zh-CN" sz="2400" b="1">
                <a:latin typeface="黑体" panose="02010609060101010101" pitchFamily="49" charset="-122"/>
              </a:rPr>
              <a:t>1</a:t>
            </a:r>
            <a:r>
              <a:rPr lang="zh-CN" altLang="en-US" sz="2400" b="1">
                <a:latin typeface="黑体" panose="02010609060101010101" pitchFamily="49" charset="-122"/>
              </a:rPr>
              <a:t>、先救人，后处理。</a:t>
            </a:r>
          </a:p>
          <a:p>
            <a:pPr eaLnBrk="1" fontAlgn="ctr" hangingPunct="1">
              <a:lnSpc>
                <a:spcPct val="120000"/>
              </a:lnSpc>
            </a:pPr>
            <a:r>
              <a:rPr lang="en-US" altLang="zh-CN" sz="2400" b="1">
                <a:latin typeface="黑体" panose="02010609060101010101" pitchFamily="49" charset="-122"/>
              </a:rPr>
              <a:t>2</a:t>
            </a:r>
            <a:r>
              <a:rPr lang="zh-CN" altLang="en-US" sz="2400" b="1">
                <a:latin typeface="黑体" panose="02010609060101010101" pitchFamily="49" charset="-122"/>
              </a:rPr>
              <a:t>、抢救他人，必须</a:t>
            </a:r>
            <a:r>
              <a:rPr lang="zh-CN" altLang="en-US" sz="2400" b="1" u="sng">
                <a:solidFill>
                  <a:srgbClr val="FF3300"/>
                </a:solidFill>
                <a:latin typeface="黑体" panose="02010609060101010101" pitchFamily="49" charset="-122"/>
              </a:rPr>
              <a:t>先保护好自己，严禁盲目施救。</a:t>
            </a:r>
          </a:p>
        </p:txBody>
      </p:sp>
    </p:spTree>
  </p:cSld>
  <p:clrMapOvr>
    <a:masterClrMapping/>
  </p:clrMapOvr>
  <p:transition spd="slow" advTm="10198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6167438" y="1125538"/>
            <a:ext cx="3600450" cy="440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118800" rIns="0">
            <a:spAutoFit/>
          </a:bodyPr>
          <a:lstStyle/>
          <a:p>
            <a:pPr algn="ctr"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2000" b="1">
                <a:solidFill>
                  <a:srgbClr val="FF0000"/>
                </a:solidFill>
                <a:latin typeface="黑体" panose="02010609060101010101" pitchFamily="49" charset="-122"/>
              </a:rPr>
              <a:t>注意事项</a:t>
            </a:r>
          </a:p>
          <a:p>
            <a:pPr eaLnBrk="1" fontAlgn="ctr" hangingPunct="1">
              <a:lnSpc>
                <a:spcPct val="130000"/>
              </a:lnSpc>
            </a:pPr>
            <a:r>
              <a:rPr lang="en-US" altLang="zh-CN" sz="2400" b="1">
                <a:latin typeface="黑体" panose="02010609060101010101" pitchFamily="49" charset="-122"/>
              </a:rPr>
              <a:t>1</a:t>
            </a:r>
            <a:r>
              <a:rPr lang="zh-CN" altLang="en-US" sz="2400" b="1">
                <a:latin typeface="黑体" panose="02010609060101010101" pitchFamily="49" charset="-122"/>
              </a:rPr>
              <a:t>、施救人员必须清楚紧急情况时的撤离方式；</a:t>
            </a:r>
          </a:p>
          <a:p>
            <a:pPr eaLnBrk="1" fontAlgn="ctr" hangingPunct="1">
              <a:lnSpc>
                <a:spcPct val="130000"/>
              </a:lnSpc>
            </a:pPr>
            <a:r>
              <a:rPr lang="en-US" altLang="zh-CN" sz="2400" b="1">
                <a:latin typeface="黑体" panose="02010609060101010101" pitchFamily="49" charset="-122"/>
              </a:rPr>
              <a:t>2</a:t>
            </a:r>
            <a:r>
              <a:rPr lang="zh-CN" altLang="en-US" sz="2400" b="1">
                <a:latin typeface="黑体" panose="02010609060101010101" pitchFamily="49" charset="-122"/>
              </a:rPr>
              <a:t>、施救人员原则上进行</a:t>
            </a:r>
            <a:r>
              <a:rPr lang="zh-CN" altLang="en-US" sz="2400" b="1">
                <a:solidFill>
                  <a:srgbClr val="00B0F0"/>
                </a:solidFill>
                <a:latin typeface="黑体" panose="02010609060101010101" pitchFamily="49" charset="-122"/>
              </a:rPr>
              <a:t>不进入有限空间的救援</a:t>
            </a:r>
            <a:r>
              <a:rPr lang="zh-CN" altLang="en-US" sz="2400" b="1">
                <a:latin typeface="黑体" panose="02010609060101010101" pitchFamily="49" charset="-122"/>
              </a:rPr>
              <a:t>，特殊情况下进入，必须穿戴好个人防护用具；</a:t>
            </a:r>
          </a:p>
          <a:p>
            <a:pPr eaLnBrk="1" fontAlgn="ctr" hangingPunct="1">
              <a:lnSpc>
                <a:spcPct val="130000"/>
              </a:lnSpc>
            </a:pPr>
            <a:r>
              <a:rPr lang="en-US" altLang="zh-CN" sz="2400" b="1">
                <a:latin typeface="黑体" panose="02010609060101010101" pitchFamily="49" charset="-122"/>
              </a:rPr>
              <a:t>3</a:t>
            </a:r>
            <a:r>
              <a:rPr lang="zh-CN" altLang="en-US" sz="2400" b="1">
                <a:latin typeface="黑体" panose="02010609060101010101" pitchFamily="49" charset="-122"/>
              </a:rPr>
              <a:t>、用于救援的装备应在进入点或位于其附近。</a:t>
            </a:r>
          </a:p>
        </p:txBody>
      </p:sp>
      <p:pic>
        <p:nvPicPr>
          <p:cNvPr id="53252" name="Picture 3" descr="DSC050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773238"/>
            <a:ext cx="3024188" cy="21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DSC050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4195763"/>
            <a:ext cx="2967038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2966" name="Rectangle 6"/>
          <p:cNvSpPr>
            <a:spLocks noChangeArrowheads="1"/>
          </p:cNvSpPr>
          <p:nvPr/>
        </p:nvSpPr>
        <p:spPr bwMode="auto">
          <a:xfrm>
            <a:off x="1631950" y="187960"/>
            <a:ext cx="4471670" cy="577850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04" tIns="44651" rIns="89304" bIns="44651" anchor="ctr"/>
          <a:lstStyle/>
          <a:p>
            <a:pPr algn="ctr" defTabSz="893445" eaLnBrk="1" hangingPunct="1">
              <a:spcBef>
                <a:spcPct val="50000"/>
              </a:spcBef>
              <a:buClr>
                <a:srgbClr val="1F3F5F"/>
              </a:buClr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anose="02010609060101010101" pitchFamily="49" charset="-122"/>
              </a:rPr>
              <a:t>进入有限空间的管理要求</a:t>
            </a:r>
          </a:p>
        </p:txBody>
      </p:sp>
    </p:spTree>
  </p:cSld>
  <p:clrMapOvr>
    <a:masterClrMapping/>
  </p:clrMapOvr>
  <p:transition spd="slow" advTm="492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82385" y="1406376"/>
            <a:ext cx="3332480" cy="1017270"/>
          </a:xfrm>
          <a:prstGeom prst="rect">
            <a:avLst/>
          </a:prstGeom>
        </p:spPr>
        <p:txBody>
          <a:bodyPr wrap="none" lIns="121227" tIns="60603" rIns="121227" bIns="60603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5830" b="1" i="0" u="none" strike="noStrike" kern="1200" cap="none" spc="0" normalizeH="0" baseline="0" noProof="1">
                <a:solidFill>
                  <a:srgbClr val="3370B9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PART 05</a:t>
            </a:r>
          </a:p>
        </p:txBody>
      </p:sp>
      <p:sp>
        <p:nvSpPr>
          <p:cNvPr id="3" name="TextBox 3"/>
          <p:cNvSpPr txBox="1"/>
          <p:nvPr>
            <p:custDataLst>
              <p:tags r:id="rId1"/>
            </p:custDataLst>
          </p:nvPr>
        </p:nvSpPr>
        <p:spPr>
          <a:xfrm>
            <a:off x="3183255" y="2407920"/>
            <a:ext cx="6184265" cy="594995"/>
          </a:xfrm>
          <a:prstGeom prst="rect">
            <a:avLst/>
          </a:prstGeom>
          <a:noFill/>
        </p:spPr>
        <p:txBody>
          <a:bodyPr wrap="square" lIns="121227" tIns="60603" rIns="121227" bIns="60603" rtlCol="0">
            <a:noAutofit/>
          </a:bodyPr>
          <a:lstStyle/>
          <a:p>
            <a:pPr marR="0" algn="ctr" defTabSz="914400" eaLnBrk="0" hangingPunct="0">
              <a:buClrTx/>
              <a:buSzTx/>
              <a:buFontTx/>
              <a:buNone/>
            </a:pPr>
            <a:r>
              <a:rPr kumimoji="0" lang="zh-CN" altLang="en-US" sz="3180" b="1" kern="1200" cap="none" spc="100" normalizeH="0" baseline="0" noProof="1">
                <a:solidFill>
                  <a:srgbClr val="3370B9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高处作业安全监护、监督</a:t>
            </a:r>
          </a:p>
        </p:txBody>
      </p: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2866857" y="3266707"/>
            <a:ext cx="6300045" cy="0"/>
          </a:xfrm>
          <a:prstGeom prst="line">
            <a:avLst/>
          </a:prstGeom>
          <a:ln w="12700">
            <a:solidFill>
              <a:schemeClr val="lt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13"/>
          <p:cNvSpPr>
            <a:spLocks noChangeArrowheads="1"/>
          </p:cNvSpPr>
          <p:nvPr/>
        </p:nvSpPr>
        <p:spPr bwMode="auto">
          <a:xfrm>
            <a:off x="1631950" y="189230"/>
            <a:ext cx="668020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/>
              <a:t>五、高处作业安全监护、监督</a:t>
            </a:r>
          </a:p>
        </p:txBody>
      </p:sp>
      <p:sp>
        <p:nvSpPr>
          <p:cNvPr id="108549" name="AutoShape 5"/>
          <p:cNvSpPr>
            <a:spLocks noChangeArrowheads="1"/>
          </p:cNvSpPr>
          <p:nvPr/>
        </p:nvSpPr>
        <p:spPr bwMode="gray">
          <a:xfrm>
            <a:off x="2495550" y="981075"/>
            <a:ext cx="5976938" cy="5556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3682" tIns="46841" rIns="93682" bIns="46841" anchor="ctr"/>
          <a:lstStyle/>
          <a:p>
            <a:pPr algn="ctr" defTabSz="936625" eaLnBrk="1" hangingPunct="1">
              <a:defRPr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高处坠落成建筑安全头号“杀手”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pic>
        <p:nvPicPr>
          <p:cNvPr id="55301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1916113"/>
            <a:ext cx="4392612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2" name="Text Box 15"/>
          <p:cNvSpPr txBox="1">
            <a:spLocks noChangeArrowheads="1"/>
          </p:cNvSpPr>
          <p:nvPr/>
        </p:nvSpPr>
        <p:spPr bwMode="auto">
          <a:xfrm>
            <a:off x="2208213" y="1989138"/>
            <a:ext cx="3168650" cy="286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2012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年，全国共发生高处坠落事故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235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起，占比高达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52.1%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2011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年，全国共发生高处坠落事故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314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起，占比高达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53.31%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2010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年，全国共发生高处坠落事故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297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起，占比达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47.37%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　</a:t>
            </a:r>
          </a:p>
        </p:txBody>
      </p:sp>
      <p:sp>
        <p:nvSpPr>
          <p:cNvPr id="55303" name="Text Box 16"/>
          <p:cNvSpPr txBox="1">
            <a:spLocks noChangeArrowheads="1"/>
          </p:cNvSpPr>
          <p:nvPr/>
        </p:nvSpPr>
        <p:spPr bwMode="auto">
          <a:xfrm>
            <a:off x="1992313" y="4868863"/>
            <a:ext cx="8135937" cy="143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　高处坠落事故发生的主要原因有：作业人员安全意识不强，违章现象较为普遍；管理人员没有及时对作业人员进行安全技术交底；</a:t>
            </a:r>
            <a:r>
              <a:rPr lang="zh-CN" altLang="en-US" sz="20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</a:rPr>
              <a:t>监管人员工作不到位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；没有采取有效的安全防护设施，安全防护用品不达标等。</a:t>
            </a:r>
          </a:p>
          <a:p>
            <a:pPr>
              <a:spcBef>
                <a:spcPct val="50000"/>
              </a:spcBef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advTm="9456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ChangeArrowheads="1"/>
          </p:cNvSpPr>
          <p:nvPr/>
        </p:nvSpPr>
        <p:spPr bwMode="auto">
          <a:xfrm>
            <a:off x="2135188" y="1549241"/>
            <a:ext cx="3673475" cy="175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82" tIns="46841" rIns="93682" bIns="46841" anchor="ctr">
            <a:spAutoFit/>
          </a:bodyPr>
          <a:lstStyle/>
          <a:p>
            <a:pPr algn="just" defTabSz="936625" eaLnBrk="1" hangingPunct="1">
              <a:lnSpc>
                <a:spcPct val="150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高处作业：在</a:t>
            </a:r>
            <a:r>
              <a:rPr lang="zh-CN" altLang="en-US" sz="2400" b="1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坠落高度基准面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2m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以上（含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2m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）位置进行的作业。</a:t>
            </a:r>
            <a:r>
              <a:rPr lang="zh-CN" altLang="en-US" sz="23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   </a:t>
            </a:r>
          </a:p>
        </p:txBody>
      </p:sp>
      <p:pic>
        <p:nvPicPr>
          <p:cNvPr id="56324" name="Picture 1026" descr="npo0000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1700213"/>
            <a:ext cx="1876425" cy="38893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5" name="Picture 1029" descr="npo00000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700213"/>
            <a:ext cx="1766887" cy="38893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49" name="AutoShape 5"/>
          <p:cNvSpPr>
            <a:spLocks noChangeArrowheads="1"/>
          </p:cNvSpPr>
          <p:nvPr/>
        </p:nvSpPr>
        <p:spPr bwMode="gray">
          <a:xfrm>
            <a:off x="2208213" y="3644900"/>
            <a:ext cx="2663825" cy="5556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3682" tIns="46841" rIns="93682" bIns="46841" anchor="ctr"/>
          <a:lstStyle/>
          <a:p>
            <a:pPr algn="ctr" defTabSz="936625" eaLnBrk="1" hangingPunct="1">
              <a:defRPr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坠落高度基准面 </a:t>
            </a:r>
          </a:p>
        </p:txBody>
      </p:sp>
      <p:sp>
        <p:nvSpPr>
          <p:cNvPr id="56327" name="Rectangle 6"/>
          <p:cNvSpPr>
            <a:spLocks noChangeArrowheads="1"/>
          </p:cNvSpPr>
          <p:nvPr/>
        </p:nvSpPr>
        <p:spPr bwMode="auto">
          <a:xfrm>
            <a:off x="2063750" y="4504055"/>
            <a:ext cx="3049588" cy="103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681" tIns="39840" rIns="79681" bIns="39840" anchor="ctr">
            <a:spAutoFit/>
          </a:bodyPr>
          <a:lstStyle/>
          <a:p>
            <a:pPr defTabSz="796925" eaLnBrk="1" hangingPunct="1">
              <a:lnSpc>
                <a:spcPct val="130000"/>
              </a:lnSpc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 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可能坠落范围内最低处的水平面。</a:t>
            </a:r>
          </a:p>
        </p:txBody>
      </p:sp>
      <p:sp>
        <p:nvSpPr>
          <p:cNvPr id="2" name="AutoShape 5"/>
          <p:cNvSpPr>
            <a:spLocks noChangeArrowheads="1"/>
          </p:cNvSpPr>
          <p:nvPr/>
        </p:nvSpPr>
        <p:spPr bwMode="gray">
          <a:xfrm>
            <a:off x="2208213" y="908050"/>
            <a:ext cx="2500312" cy="5556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3682" tIns="46841" rIns="93682" bIns="46841" anchor="ctr"/>
          <a:lstStyle/>
          <a:p>
            <a:pPr algn="ctr" defTabSz="936625" eaLnBrk="1" hangingPunct="1"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定义 </a:t>
            </a:r>
          </a:p>
        </p:txBody>
      </p:sp>
      <p:sp>
        <p:nvSpPr>
          <p:cNvPr id="55299" name="Rectangle 13"/>
          <p:cNvSpPr>
            <a:spLocks noChangeArrowheads="1"/>
          </p:cNvSpPr>
          <p:nvPr/>
        </p:nvSpPr>
        <p:spPr bwMode="auto">
          <a:xfrm>
            <a:off x="1631950" y="189230"/>
            <a:ext cx="668020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/>
              <a:t>五、高处作业安全监护、监督</a:t>
            </a:r>
          </a:p>
        </p:txBody>
      </p:sp>
    </p:spTree>
  </p:cSld>
  <p:clrMapOvr>
    <a:masterClrMapping/>
  </p:clrMapOvr>
  <p:transition advTm="1554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1992313" y="2047716"/>
            <a:ext cx="4895850" cy="175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82" tIns="46841" rIns="93682" bIns="46841" anchor="ctr">
            <a:spAutoFit/>
          </a:bodyPr>
          <a:lstStyle/>
          <a:p>
            <a:pPr algn="just" defTabSz="936625" eaLnBrk="1" hangingPunct="1">
              <a:lnSpc>
                <a:spcPct val="150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  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一根垂直或水平的绳，固定到一个锚固点上或两个锚固点之间，可以在其上面挂系索或安全带。</a:t>
            </a:r>
          </a:p>
        </p:txBody>
      </p:sp>
      <p:sp>
        <p:nvSpPr>
          <p:cNvPr id="98309" name="AutoShape 5"/>
          <p:cNvSpPr>
            <a:spLocks noChangeArrowheads="1"/>
          </p:cNvSpPr>
          <p:nvPr/>
        </p:nvSpPr>
        <p:spPr bwMode="gray">
          <a:xfrm>
            <a:off x="2316163" y="1370013"/>
            <a:ext cx="1890712" cy="55721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3682" tIns="46841" rIns="93682" bIns="46841" anchor="ctr"/>
          <a:lstStyle/>
          <a:p>
            <a:pPr algn="ctr" defTabSz="936625" eaLnBrk="1" hangingPunct="1">
              <a:defRPr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生命线</a:t>
            </a:r>
          </a:p>
        </p:txBody>
      </p:sp>
      <p:sp>
        <p:nvSpPr>
          <p:cNvPr id="98310" name="AutoShape 6"/>
          <p:cNvSpPr>
            <a:spLocks noChangeArrowheads="1"/>
          </p:cNvSpPr>
          <p:nvPr/>
        </p:nvSpPr>
        <p:spPr bwMode="gray">
          <a:xfrm>
            <a:off x="2316163" y="4017963"/>
            <a:ext cx="2073275" cy="5556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3682" tIns="46841" rIns="93682" bIns="46841" anchor="ctr"/>
          <a:lstStyle/>
          <a:p>
            <a:pPr algn="ctr" defTabSz="936625" eaLnBrk="1" hangingPunct="1">
              <a:defRPr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锚固点 </a:t>
            </a:r>
          </a:p>
        </p:txBody>
      </p:sp>
      <p:sp>
        <p:nvSpPr>
          <p:cNvPr id="57350" name="Rectangle 7"/>
          <p:cNvSpPr>
            <a:spLocks noChangeArrowheads="1"/>
          </p:cNvSpPr>
          <p:nvPr/>
        </p:nvSpPr>
        <p:spPr bwMode="auto">
          <a:xfrm>
            <a:off x="2133600" y="4631373"/>
            <a:ext cx="4999038" cy="118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681" tIns="39840" rIns="79681" bIns="39840" anchor="ctr">
            <a:spAutoFit/>
          </a:bodyPr>
          <a:lstStyle/>
          <a:p>
            <a:pPr defTabSz="796925" eaLnBrk="1" hangingPunct="1">
              <a:lnSpc>
                <a:spcPct val="150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用于其上固定生命线、引入线或系索的固定点。</a:t>
            </a:r>
          </a:p>
        </p:txBody>
      </p:sp>
      <p:pic>
        <p:nvPicPr>
          <p:cNvPr id="5735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955" y="1331595"/>
            <a:ext cx="1641475" cy="208343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3500438"/>
            <a:ext cx="3133725" cy="27051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4" name="Line 13"/>
          <p:cNvSpPr>
            <a:spLocks noChangeShapeType="1"/>
          </p:cNvSpPr>
          <p:nvPr/>
        </p:nvSpPr>
        <p:spPr bwMode="auto">
          <a:xfrm flipV="1">
            <a:off x="7535863" y="4652963"/>
            <a:ext cx="1008062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5299" name="Rectangle 13"/>
          <p:cNvSpPr>
            <a:spLocks noChangeArrowheads="1"/>
          </p:cNvSpPr>
          <p:nvPr/>
        </p:nvSpPr>
        <p:spPr bwMode="auto">
          <a:xfrm>
            <a:off x="1631950" y="189230"/>
            <a:ext cx="668020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/>
              <a:t>五、高处作业安全监护、监督</a:t>
            </a:r>
          </a:p>
        </p:txBody>
      </p:sp>
    </p:spTree>
  </p:cSld>
  <p:clrMapOvr>
    <a:masterClrMapping/>
  </p:clrMapOvr>
  <p:transition advTm="575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36385" y="1832461"/>
            <a:ext cx="3332480" cy="1017270"/>
          </a:xfrm>
          <a:prstGeom prst="rect">
            <a:avLst/>
          </a:prstGeom>
        </p:spPr>
        <p:txBody>
          <a:bodyPr wrap="none" lIns="121227" tIns="60603" rIns="121227" bIns="60603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5830" b="1" i="0" u="none" strike="noStrike" kern="1200" cap="none" spc="0" normalizeH="0" baseline="0" noProof="1">
                <a:solidFill>
                  <a:srgbClr val="3370B9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PART 02</a:t>
            </a:r>
          </a:p>
        </p:txBody>
      </p:sp>
      <p:sp>
        <p:nvSpPr>
          <p:cNvPr id="3" name="TextBox 3"/>
          <p:cNvSpPr txBox="1"/>
          <p:nvPr>
            <p:custDataLst>
              <p:tags r:id="rId1"/>
            </p:custDataLst>
          </p:nvPr>
        </p:nvSpPr>
        <p:spPr>
          <a:xfrm>
            <a:off x="3437255" y="2834005"/>
            <a:ext cx="6184265" cy="594995"/>
          </a:xfrm>
          <a:prstGeom prst="rect">
            <a:avLst/>
          </a:prstGeom>
          <a:noFill/>
        </p:spPr>
        <p:txBody>
          <a:bodyPr wrap="square" lIns="121227" tIns="60603" rIns="121227" bIns="60603" rtlCol="0">
            <a:noAutofit/>
          </a:bodyPr>
          <a:lstStyle/>
          <a:p>
            <a:pPr marR="0" algn="ctr" defTabSz="914400" eaLnBrk="0" hangingPunct="0">
              <a:buClrTx/>
              <a:buSzTx/>
              <a:buFontTx/>
              <a:buNone/>
            </a:pPr>
            <a:r>
              <a:rPr kumimoji="0" lang="zh-CN" altLang="en-US" sz="3180" b="1" kern="1200" cap="none" spc="100" normalizeH="0" baseline="0" noProof="1">
                <a:solidFill>
                  <a:srgbClr val="3370B9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安全监护、监督要求</a:t>
            </a:r>
          </a:p>
          <a:p>
            <a:pPr marR="0" algn="ctr" defTabSz="914400" eaLnBrk="0" hangingPunct="0">
              <a:buClrTx/>
              <a:buSzTx/>
              <a:buFontTx/>
              <a:buNone/>
            </a:pPr>
            <a:endParaRPr kumimoji="0" lang="zh-CN" altLang="en-US" sz="3180" b="1" kern="1200" cap="none" spc="100" normalizeH="0" baseline="0" noProof="1">
              <a:solidFill>
                <a:srgbClr val="3370B9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3120857" y="3692792"/>
            <a:ext cx="6300045" cy="0"/>
          </a:xfrm>
          <a:prstGeom prst="line">
            <a:avLst/>
          </a:prstGeom>
          <a:ln w="12700">
            <a:solidFill>
              <a:schemeClr val="lt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AutoShape 4"/>
          <p:cNvSpPr>
            <a:spLocks noChangeArrowheads="1"/>
          </p:cNvSpPr>
          <p:nvPr/>
        </p:nvSpPr>
        <p:spPr bwMode="gray">
          <a:xfrm>
            <a:off x="2351088" y="1196975"/>
            <a:ext cx="2803525" cy="5556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3682" tIns="46841" rIns="93682" bIns="46841" anchor="ctr"/>
          <a:lstStyle/>
          <a:p>
            <a:pPr algn="ctr" defTabSz="936625" eaLnBrk="1" hangingPunct="1">
              <a:defRPr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全身式安全带</a:t>
            </a:r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4044950" y="2063750"/>
            <a:ext cx="3662045" cy="38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9681" tIns="39840" rIns="79681" bIns="39840" anchor="ctr">
            <a:spAutoFit/>
          </a:bodyPr>
          <a:lstStyle/>
          <a:p>
            <a:pPr defTabSz="796925" eaLnBrk="1" hangingPunct="1">
              <a:lnSpc>
                <a:spcPct val="170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  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能够系住人的躯干，把坠落力量分散在大腿上部、骨盆、胸部和肩部等部位的安全保护装备，包括用于挂在锚固点或生命线上的两根系索。</a:t>
            </a:r>
          </a:p>
        </p:txBody>
      </p:sp>
      <p:grpSp>
        <p:nvGrpSpPr>
          <p:cNvPr id="58373" name="Group 6"/>
          <p:cNvGrpSpPr/>
          <p:nvPr/>
        </p:nvGrpSpPr>
        <p:grpSpPr bwMode="auto">
          <a:xfrm>
            <a:off x="7707630" y="1773555"/>
            <a:ext cx="2693670" cy="3994150"/>
            <a:chOff x="2663" y="2159"/>
            <a:chExt cx="1043" cy="1625"/>
          </a:xfrm>
        </p:grpSpPr>
        <p:pic>
          <p:nvPicPr>
            <p:cNvPr id="58376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3" y="2159"/>
              <a:ext cx="1043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7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3" y="2570"/>
              <a:ext cx="1043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8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3" y="2972"/>
              <a:ext cx="1043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9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3" y="3373"/>
              <a:ext cx="1043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0366" name="Picture 14" descr="harness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092325"/>
            <a:ext cx="2197100" cy="349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Rectangle 13"/>
          <p:cNvSpPr>
            <a:spLocks noChangeArrowheads="1"/>
          </p:cNvSpPr>
          <p:nvPr/>
        </p:nvSpPr>
        <p:spPr bwMode="auto">
          <a:xfrm>
            <a:off x="1631950" y="189230"/>
            <a:ext cx="668020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/>
              <a:t>五、高处作业安全监护、监督</a:t>
            </a:r>
          </a:p>
        </p:txBody>
      </p:sp>
    </p:spTree>
  </p:cSld>
  <p:clrMapOvr>
    <a:masterClrMapping/>
  </p:clrMapOvr>
  <p:transition advTm="20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0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AutoShape 5"/>
          <p:cNvSpPr>
            <a:spLocks noChangeArrowheads="1"/>
          </p:cNvSpPr>
          <p:nvPr/>
        </p:nvSpPr>
        <p:spPr bwMode="gray">
          <a:xfrm>
            <a:off x="2063750" y="1052513"/>
            <a:ext cx="1890713" cy="55721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3682" tIns="46841" rIns="93682" bIns="46841" anchor="ctr"/>
          <a:lstStyle/>
          <a:p>
            <a:pPr algn="ctr" defTabSz="936625" eaLnBrk="1" hangingPunct="1">
              <a:defRPr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脚手架</a:t>
            </a:r>
          </a:p>
        </p:txBody>
      </p:sp>
      <p:pic>
        <p:nvPicPr>
          <p:cNvPr id="59396" name="Picture 5" descr="DSCN04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630" y="2492375"/>
            <a:ext cx="3492500" cy="280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 descr="DSCN04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560" y="2492375"/>
            <a:ext cx="3088640" cy="280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 Box 16"/>
          <p:cNvSpPr txBox="1">
            <a:spLocks noChangeArrowheads="1"/>
          </p:cNvSpPr>
          <p:nvPr/>
        </p:nvSpPr>
        <p:spPr bwMode="auto">
          <a:xfrm>
            <a:off x="3432175" y="1773238"/>
            <a:ext cx="51117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脚手架上的跳板两端必须捆扎牢固</a:t>
            </a:r>
          </a:p>
        </p:txBody>
      </p:sp>
      <p:sp>
        <p:nvSpPr>
          <p:cNvPr id="55299" name="Rectangle 13"/>
          <p:cNvSpPr>
            <a:spLocks noChangeArrowheads="1"/>
          </p:cNvSpPr>
          <p:nvPr/>
        </p:nvSpPr>
        <p:spPr bwMode="auto">
          <a:xfrm>
            <a:off x="1631950" y="189230"/>
            <a:ext cx="668020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/>
              <a:t>五、高处作业安全监护、监督</a:t>
            </a:r>
          </a:p>
        </p:txBody>
      </p:sp>
    </p:spTree>
  </p:cSld>
  <p:clrMapOvr>
    <a:masterClrMapping/>
  </p:clrMapOvr>
  <p:transition spd="slow" advTm="2149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1916113"/>
            <a:ext cx="259715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5"/>
          <p:cNvSpPr>
            <a:spLocks noChangeArrowheads="1"/>
          </p:cNvSpPr>
          <p:nvPr/>
        </p:nvSpPr>
        <p:spPr bwMode="gray">
          <a:xfrm>
            <a:off x="2208213" y="1052513"/>
            <a:ext cx="2500312" cy="5556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3682" tIns="46841" rIns="93682" bIns="46841" anchor="ctr"/>
          <a:lstStyle/>
          <a:p>
            <a:pPr algn="ctr" defTabSz="936625" eaLnBrk="1" hangingPunct="1"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梯  子</a:t>
            </a:r>
          </a:p>
        </p:txBody>
      </p:sp>
      <p:pic>
        <p:nvPicPr>
          <p:cNvPr id="6042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455" y="1343343"/>
            <a:ext cx="2706688" cy="234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3" y="2362200"/>
            <a:ext cx="2684462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4" name="TextBox 5"/>
          <p:cNvSpPr txBox="1">
            <a:spLocks noChangeArrowheads="1"/>
          </p:cNvSpPr>
          <p:nvPr/>
        </p:nvSpPr>
        <p:spPr bwMode="auto">
          <a:xfrm>
            <a:off x="5254625" y="1916113"/>
            <a:ext cx="143986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梯子必须有防滑胶皮、且必须有人扶着。</a:t>
            </a:r>
          </a:p>
        </p:txBody>
      </p:sp>
      <p:pic>
        <p:nvPicPr>
          <p:cNvPr id="60425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789363"/>
            <a:ext cx="3559175" cy="237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6" name="Oval 10"/>
          <p:cNvSpPr>
            <a:spLocks noChangeArrowheads="1"/>
          </p:cNvSpPr>
          <p:nvPr/>
        </p:nvSpPr>
        <p:spPr bwMode="auto">
          <a:xfrm>
            <a:off x="5951538" y="4292600"/>
            <a:ext cx="863600" cy="7207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60427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3644900"/>
            <a:ext cx="158432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8" name="Line 15"/>
          <p:cNvSpPr>
            <a:spLocks noChangeShapeType="1"/>
          </p:cNvSpPr>
          <p:nvPr/>
        </p:nvSpPr>
        <p:spPr bwMode="auto">
          <a:xfrm>
            <a:off x="9191625" y="4076700"/>
            <a:ext cx="576263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0429" name="Line 16"/>
          <p:cNvSpPr>
            <a:spLocks noChangeShapeType="1"/>
          </p:cNvSpPr>
          <p:nvPr/>
        </p:nvSpPr>
        <p:spPr bwMode="auto">
          <a:xfrm flipV="1">
            <a:off x="9264650" y="4005263"/>
            <a:ext cx="431800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5299" name="Rectangle 13"/>
          <p:cNvSpPr>
            <a:spLocks noChangeArrowheads="1"/>
          </p:cNvSpPr>
          <p:nvPr/>
        </p:nvSpPr>
        <p:spPr bwMode="auto">
          <a:xfrm>
            <a:off x="1631950" y="189230"/>
            <a:ext cx="668020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/>
              <a:t>五、高处作业安全监护、监督</a:t>
            </a:r>
          </a:p>
        </p:txBody>
      </p:sp>
    </p:spTree>
  </p:cSld>
  <p:clrMapOvr>
    <a:masterClrMapping/>
  </p:clrMapOvr>
  <p:transition spd="slow" advTm="6397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0" y="1412875"/>
            <a:ext cx="5461000" cy="1945005"/>
          </a:xfrm>
        </p:spPr>
        <p:txBody>
          <a:bodyPr/>
          <a:lstStyle/>
          <a:p>
            <a:pPr algn="l" eaLnBrk="1" hangingPunct="1"/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高处作业前需办理高处作业许可证，许可证办理需遵循以下几点：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b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</a:br>
            <a:b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en-US" altLang="zh-CN" sz="2400" dirty="0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400" dirty="0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rPr>
              <a:t>所有高处作业均应办理高处作业证；</a:t>
            </a:r>
          </a:p>
        </p:txBody>
      </p:sp>
      <p:sp>
        <p:nvSpPr>
          <p:cNvPr id="2472966" name="Rectangle 6"/>
          <p:cNvSpPr>
            <a:spLocks noChangeArrowheads="1"/>
          </p:cNvSpPr>
          <p:nvPr/>
        </p:nvSpPr>
        <p:spPr bwMode="auto">
          <a:xfrm>
            <a:off x="1703388" y="188913"/>
            <a:ext cx="3595687" cy="577850"/>
          </a:xfrm>
          <a:prstGeom prst="rect">
            <a:avLst/>
          </a:prstGeom>
          <a:solidFill>
            <a:srgbClr val="00CCFF">
              <a:alpha val="9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04" tIns="44651" rIns="89304" bIns="44651" anchor="ctr"/>
          <a:lstStyle/>
          <a:p>
            <a:pPr algn="ctr" defTabSz="893445" eaLnBrk="1" fontAlgn="ctr" hangingPunct="1">
              <a:defRPr/>
            </a:pPr>
            <a:endParaRPr lang="zh-CN" altLang="zh-CN" sz="28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gray">
          <a:xfrm>
            <a:off x="1919288" y="188913"/>
            <a:ext cx="2951162" cy="52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82" tIns="46841" rIns="93682" bIns="46841">
            <a:spAutoFit/>
          </a:bodyPr>
          <a:lstStyle/>
          <a:p>
            <a:pPr defTabSz="936625" eaLnBrk="1" hangingPunct="1">
              <a:spcBef>
                <a:spcPct val="50000"/>
              </a:spcBef>
              <a:buClr>
                <a:srgbClr val="1F3F5F"/>
              </a:buClr>
            </a:pPr>
            <a:r>
              <a:rPr lang="zh-CN" altLang="en-US" sz="2800" b="1">
                <a:latin typeface="Tahoma" panose="020B0604030504040204" pitchFamily="34" charset="0"/>
              </a:rPr>
              <a:t>高处作业许可证</a:t>
            </a: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1847850" y="2875915"/>
            <a:ext cx="5111750" cy="117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altLang="zh-CN" sz="2400" dirty="0">
                <a:solidFill>
                  <a:schemeClr val="tx2"/>
                </a:solidFill>
                <a:latin typeface="黑体" panose="02010609060101010101" pitchFamily="49" charset="-122"/>
              </a:rPr>
              <a:t>2.</a:t>
            </a:r>
            <a:r>
              <a:rPr lang="zh-CN" altLang="en-US" sz="2400" dirty="0">
                <a:solidFill>
                  <a:schemeClr val="tx2"/>
                </a:solidFill>
                <a:latin typeface="黑体" panose="02010609060101010101" pitchFamily="49" charset="-122"/>
              </a:rPr>
              <a:t>较大及以上高处作业必须制定安全作业方案、风险分析和安全交底；</a:t>
            </a:r>
          </a:p>
        </p:txBody>
      </p:sp>
      <p:sp>
        <p:nvSpPr>
          <p:cNvPr id="61448" name="Rectangle 6"/>
          <p:cNvSpPr>
            <a:spLocks noChangeArrowheads="1"/>
          </p:cNvSpPr>
          <p:nvPr/>
        </p:nvSpPr>
        <p:spPr bwMode="auto">
          <a:xfrm>
            <a:off x="1847850" y="4083050"/>
            <a:ext cx="5111750" cy="1449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altLang="zh-CN" sz="2400" dirty="0">
                <a:solidFill>
                  <a:schemeClr val="tx2"/>
                </a:solidFill>
                <a:latin typeface="黑体" panose="02010609060101010101" pitchFamily="49" charset="-122"/>
              </a:rPr>
              <a:t>3.</a:t>
            </a:r>
            <a:r>
              <a:rPr lang="zh-CN" altLang="en-US" sz="2400" dirty="0">
                <a:solidFill>
                  <a:schemeClr val="tx2"/>
                </a:solidFill>
                <a:latin typeface="黑体" panose="02010609060101010101" pitchFamily="49" charset="-122"/>
              </a:rPr>
              <a:t>一般危险（</a:t>
            </a:r>
            <a:r>
              <a:rPr lang="en-US" altLang="zh-CN" sz="2400" dirty="0">
                <a:solidFill>
                  <a:schemeClr val="tx2"/>
                </a:solidFill>
                <a:latin typeface="黑体" panose="02010609060101010101" pitchFamily="49" charset="-122"/>
              </a:rPr>
              <a:t>2-5</a:t>
            </a:r>
            <a:r>
              <a:rPr lang="zh-CN" altLang="en-US" sz="2400" dirty="0">
                <a:solidFill>
                  <a:schemeClr val="tx2"/>
                </a:solidFill>
                <a:latin typeface="黑体" panose="02010609060101010101" pitchFamily="49" charset="-122"/>
              </a:rPr>
              <a:t>米）高处作业许可证有效期限为</a:t>
            </a:r>
            <a:r>
              <a:rPr lang="en-US" altLang="zh-CN" sz="2400" dirty="0">
                <a:solidFill>
                  <a:schemeClr val="tx2"/>
                </a:solidFill>
                <a:latin typeface="黑体" panose="02010609060101010101" pitchFamily="49" charset="-122"/>
              </a:rPr>
              <a:t>7</a:t>
            </a:r>
            <a:r>
              <a:rPr lang="zh-CN" altLang="en-US" sz="2400" dirty="0">
                <a:solidFill>
                  <a:schemeClr val="tx2"/>
                </a:solidFill>
                <a:latin typeface="黑体" panose="02010609060101010101" pitchFamily="49" charset="-122"/>
              </a:rPr>
              <a:t>天，较大危险（</a:t>
            </a:r>
            <a:r>
              <a:rPr lang="en-US" altLang="zh-CN" sz="2400" dirty="0">
                <a:solidFill>
                  <a:schemeClr val="tx2"/>
                </a:solidFill>
                <a:latin typeface="黑体" panose="02010609060101010101" pitchFamily="49" charset="-122"/>
              </a:rPr>
              <a:t>5-15</a:t>
            </a:r>
            <a:r>
              <a:rPr lang="zh-CN" altLang="en-US" sz="2400" dirty="0">
                <a:solidFill>
                  <a:schemeClr val="tx2"/>
                </a:solidFill>
                <a:latin typeface="黑体" panose="02010609060101010101" pitchFamily="49" charset="-122"/>
              </a:rPr>
              <a:t>米）高处为</a:t>
            </a:r>
            <a:r>
              <a:rPr lang="en-US" altLang="zh-CN" sz="2400" dirty="0">
                <a:solidFill>
                  <a:schemeClr val="tx2"/>
                </a:solidFill>
                <a:latin typeface="黑体" panose="02010609060101010101" pitchFamily="49" charset="-122"/>
              </a:rPr>
              <a:t>1</a:t>
            </a:r>
            <a:r>
              <a:rPr lang="zh-CN" altLang="en-US" sz="2400" dirty="0">
                <a:solidFill>
                  <a:schemeClr val="tx2"/>
                </a:solidFill>
                <a:latin typeface="黑体" panose="02010609060101010101" pitchFamily="49" charset="-122"/>
              </a:rPr>
              <a:t>天，高度危险（</a:t>
            </a:r>
            <a:r>
              <a:rPr lang="en-US" altLang="zh-CN" sz="2400" dirty="0">
                <a:solidFill>
                  <a:schemeClr val="tx2"/>
                </a:solidFill>
                <a:latin typeface="黑体" panose="02010609060101010101" pitchFamily="49" charset="-122"/>
              </a:rPr>
              <a:t>15</a:t>
            </a:r>
            <a:r>
              <a:rPr lang="zh-CN" altLang="en-US" sz="2400" dirty="0">
                <a:solidFill>
                  <a:schemeClr val="tx2"/>
                </a:solidFill>
                <a:latin typeface="黑体" panose="02010609060101010101" pitchFamily="49" charset="-122"/>
              </a:rPr>
              <a:t>米以上）高处为</a:t>
            </a:r>
            <a:r>
              <a:rPr lang="en-US" altLang="zh-CN" sz="2400" dirty="0">
                <a:solidFill>
                  <a:schemeClr val="tx2"/>
                </a:solidFill>
                <a:latin typeface="黑体" panose="02010609060101010101" pitchFamily="49" charset="-122"/>
              </a:rPr>
              <a:t>8</a:t>
            </a:r>
            <a:r>
              <a:rPr lang="zh-CN" altLang="en-US" sz="2400" dirty="0">
                <a:solidFill>
                  <a:schemeClr val="tx2"/>
                </a:solidFill>
                <a:latin typeface="黑体" panose="02010609060101010101" pitchFamily="49" charset="-122"/>
              </a:rPr>
              <a:t>小时。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850" y="1412875"/>
            <a:ext cx="3113405" cy="4402455"/>
          </a:xfrm>
          <a:prstGeom prst="rect">
            <a:avLst/>
          </a:prstGeom>
        </p:spPr>
      </p:pic>
    </p:spTree>
  </p:cSld>
  <p:clrMapOvr>
    <a:masterClrMapping/>
  </p:clrMapOvr>
  <p:transition spd="slow" advTm="642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2" descr="SafetyOfficer07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341438"/>
            <a:ext cx="35401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6096000" y="2276475"/>
            <a:ext cx="360045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1.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高处作业人员未佩戴安全带</a:t>
            </a:r>
          </a:p>
          <a:p>
            <a:pPr eaLnBrk="1" hangingPunct="1"/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2.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使用不规范的操作平台</a:t>
            </a:r>
          </a:p>
          <a:p>
            <a:pPr eaLnBrk="1" hangingPunct="1"/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3.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使用不可靠立足点</a:t>
            </a:r>
          </a:p>
          <a:p>
            <a:pPr eaLnBrk="1" hangingPunct="1"/>
            <a:endParaRPr lang="en-US" altLang="zh-CN" sz="24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2469" name="Rectangle 4"/>
          <p:cNvSpPr>
            <a:spLocks noChangeArrowheads="1"/>
          </p:cNvSpPr>
          <p:nvPr/>
        </p:nvSpPr>
        <p:spPr bwMode="auto">
          <a:xfrm>
            <a:off x="5951538" y="1412875"/>
            <a:ext cx="38877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存在的问题：</a:t>
            </a:r>
          </a:p>
        </p:txBody>
      </p:sp>
      <p:sp>
        <p:nvSpPr>
          <p:cNvPr id="62470" name="Line 5"/>
          <p:cNvSpPr>
            <a:spLocks noChangeShapeType="1"/>
          </p:cNvSpPr>
          <p:nvPr/>
        </p:nvSpPr>
        <p:spPr bwMode="auto">
          <a:xfrm flipH="1" flipV="1">
            <a:off x="4224338" y="2133600"/>
            <a:ext cx="1943100" cy="368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2471" name="Line 6"/>
          <p:cNvSpPr>
            <a:spLocks noChangeShapeType="1"/>
          </p:cNvSpPr>
          <p:nvPr/>
        </p:nvSpPr>
        <p:spPr bwMode="auto">
          <a:xfrm flipH="1" flipV="1">
            <a:off x="3863975" y="3213100"/>
            <a:ext cx="2303463" cy="368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62472" name="Line 7"/>
          <p:cNvSpPr>
            <a:spLocks noChangeShapeType="1"/>
          </p:cNvSpPr>
          <p:nvPr/>
        </p:nvSpPr>
        <p:spPr bwMode="auto">
          <a:xfrm flipH="1" flipV="1">
            <a:off x="3863975" y="3860800"/>
            <a:ext cx="2303463" cy="368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472966" name="Rectangle 6"/>
          <p:cNvSpPr>
            <a:spLocks noChangeArrowheads="1"/>
          </p:cNvSpPr>
          <p:nvPr/>
        </p:nvSpPr>
        <p:spPr bwMode="auto">
          <a:xfrm>
            <a:off x="1703388" y="115888"/>
            <a:ext cx="4968875" cy="577850"/>
          </a:xfrm>
          <a:prstGeom prst="rect">
            <a:avLst/>
          </a:prstGeom>
          <a:solidFill>
            <a:srgbClr val="CC99FF">
              <a:alpha val="5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04" tIns="44651" rIns="89304" bIns="44651" anchor="ctr"/>
          <a:lstStyle/>
          <a:p>
            <a:pPr algn="ctr" defTabSz="893445" eaLnBrk="1" hangingPunct="1">
              <a:spcBef>
                <a:spcPct val="50000"/>
              </a:spcBef>
              <a:buClr>
                <a:srgbClr val="1F3F5F"/>
              </a:buClr>
              <a:defRPr/>
            </a:pPr>
            <a:r>
              <a:rPr lang="zh-CN" altLang="en-US" sz="2800" b="1">
                <a:solidFill>
                  <a:srgbClr val="000099"/>
                </a:solidFill>
                <a:latin typeface="Tahoma" panose="020B0604030504040204" pitchFamily="34" charset="0"/>
              </a:rPr>
              <a:t>常见高处作业的不安全行为</a:t>
            </a:r>
            <a:endParaRPr lang="zh-CN" altLang="en-US" sz="35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026" descr="npo0000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268413"/>
            <a:ext cx="2447925" cy="451326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75" name="Picture 1028" descr="npo00000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268413"/>
            <a:ext cx="2447925" cy="451326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3" name="Rectangle 4"/>
          <p:cNvSpPr>
            <a:spLocks noChangeArrowheads="1"/>
          </p:cNvSpPr>
          <p:nvPr/>
        </p:nvSpPr>
        <p:spPr bwMode="auto">
          <a:xfrm>
            <a:off x="6959600" y="1989138"/>
            <a:ext cx="3240088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  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高处作业人员在没有生命线和作业平台的情况下随意行走</a:t>
            </a:r>
          </a:p>
        </p:txBody>
      </p:sp>
      <p:sp>
        <p:nvSpPr>
          <p:cNvPr id="63494" name="Rectangle 5"/>
          <p:cNvSpPr>
            <a:spLocks noChangeArrowheads="1"/>
          </p:cNvSpPr>
          <p:nvPr/>
        </p:nvSpPr>
        <p:spPr bwMode="auto">
          <a:xfrm>
            <a:off x="7032625" y="1484313"/>
            <a:ext cx="25923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存在的问题：</a:t>
            </a:r>
          </a:p>
        </p:txBody>
      </p:sp>
      <p:sp>
        <p:nvSpPr>
          <p:cNvPr id="2472966" name="Rectangle 6"/>
          <p:cNvSpPr>
            <a:spLocks noChangeArrowheads="1"/>
          </p:cNvSpPr>
          <p:nvPr/>
        </p:nvSpPr>
        <p:spPr bwMode="auto">
          <a:xfrm>
            <a:off x="1703388" y="115888"/>
            <a:ext cx="4897437" cy="577850"/>
          </a:xfrm>
          <a:prstGeom prst="rect">
            <a:avLst/>
          </a:prstGeom>
          <a:solidFill>
            <a:srgbClr val="CC99FF">
              <a:alpha val="5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304" tIns="44651" rIns="89304" bIns="44651" anchor="ctr"/>
          <a:lstStyle/>
          <a:p>
            <a:pPr algn="ctr" defTabSz="893445" eaLnBrk="1" hangingPunct="1">
              <a:spcBef>
                <a:spcPct val="50000"/>
              </a:spcBef>
              <a:buClr>
                <a:srgbClr val="1F3F5F"/>
              </a:buClr>
              <a:defRPr/>
            </a:pPr>
            <a:r>
              <a:rPr lang="zh-CN" altLang="en-US" sz="2800" b="1">
                <a:solidFill>
                  <a:srgbClr val="000099"/>
                </a:solidFill>
                <a:latin typeface="Tahoma" panose="020B0604030504040204" pitchFamily="34" charset="0"/>
              </a:rPr>
              <a:t>常见高处作业的不安全行为</a:t>
            </a:r>
            <a:endParaRPr lang="zh-CN" altLang="en-US" sz="35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63496" name="Picture 8" descr="npo00001a"/>
          <p:cNvPicPr>
            <a:picLocks noChangeAspect="1" noChangeArrowheads="1"/>
          </p:cNvPicPr>
          <p:nvPr/>
        </p:nvPicPr>
        <p:blipFill>
          <a:blip r:embed="rId5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3860800"/>
            <a:ext cx="2822575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83" name="Rectangle 11"/>
          <p:cNvSpPr>
            <a:spLocks noChangeArrowheads="1"/>
          </p:cNvSpPr>
          <p:nvPr/>
        </p:nvSpPr>
        <p:spPr bwMode="auto">
          <a:xfrm>
            <a:off x="7032625" y="3213100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2400" b="1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安全带低挂高用</a:t>
            </a:r>
            <a:endParaRPr lang="zh-CN" altLang="en-US" sz="2400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82385" y="1832461"/>
            <a:ext cx="3332480" cy="1017270"/>
          </a:xfrm>
          <a:prstGeom prst="rect">
            <a:avLst/>
          </a:prstGeom>
        </p:spPr>
        <p:txBody>
          <a:bodyPr wrap="none" lIns="121227" tIns="60603" rIns="121227" bIns="60603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5830" b="1" i="0" u="none" strike="noStrike" kern="1200" cap="none" spc="0" normalizeH="0" baseline="0" noProof="1">
                <a:solidFill>
                  <a:srgbClr val="3370B9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PART 06</a:t>
            </a:r>
          </a:p>
        </p:txBody>
      </p:sp>
      <p:sp>
        <p:nvSpPr>
          <p:cNvPr id="3" name="TextBox 3"/>
          <p:cNvSpPr txBox="1"/>
          <p:nvPr>
            <p:custDataLst>
              <p:tags r:id="rId1"/>
            </p:custDataLst>
          </p:nvPr>
        </p:nvSpPr>
        <p:spPr>
          <a:xfrm>
            <a:off x="3183255" y="2834005"/>
            <a:ext cx="6184265" cy="594995"/>
          </a:xfrm>
          <a:prstGeom prst="rect">
            <a:avLst/>
          </a:prstGeom>
          <a:noFill/>
        </p:spPr>
        <p:txBody>
          <a:bodyPr wrap="square" lIns="121227" tIns="60603" rIns="121227" bIns="60603" rtlCol="0">
            <a:noAutofit/>
          </a:bodyPr>
          <a:lstStyle/>
          <a:p>
            <a:pPr marR="0" algn="ctr" defTabSz="914400" eaLnBrk="0" hangingPunct="0">
              <a:buClrTx/>
              <a:buSzTx/>
              <a:buFontTx/>
              <a:buNone/>
            </a:pPr>
            <a:r>
              <a:rPr kumimoji="0" lang="zh-CN" altLang="en-US" sz="3180" b="1" kern="1200" cap="none" spc="100" normalizeH="0" baseline="0" noProof="1">
                <a:solidFill>
                  <a:srgbClr val="3370B9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其他危险作业</a:t>
            </a:r>
          </a:p>
        </p:txBody>
      </p: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2866857" y="3692792"/>
            <a:ext cx="6300045" cy="0"/>
          </a:xfrm>
          <a:prstGeom prst="line">
            <a:avLst/>
          </a:prstGeom>
          <a:ln w="12700">
            <a:solidFill>
              <a:schemeClr val="lt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474663"/>
            <a:ext cx="3025775" cy="576262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zh-CN" altLang="en-US" sz="3200" b="1">
                <a:ea typeface="微软雅黑" panose="020B0503020204020204" charset="-122"/>
              </a:rPr>
              <a:t>吊装作业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208530" y="1369695"/>
            <a:ext cx="7705725" cy="10147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/>
              <a:t>分级：</a:t>
            </a:r>
            <a:endParaRPr lang="zh-CN" altLang="en-US"/>
          </a:p>
          <a:p>
            <a:r>
              <a:rPr lang="zh-CN" altLang="en-US"/>
              <a:t>吊装作业分级：一般危险（</a:t>
            </a:r>
            <a:r>
              <a:rPr lang="en-US" altLang="zh-CN"/>
              <a:t>1-5t</a:t>
            </a:r>
            <a:r>
              <a:rPr lang="zh-CN" altLang="en-US"/>
              <a:t>，四级；</a:t>
            </a:r>
            <a:r>
              <a:rPr lang="en-US" altLang="zh-CN"/>
              <a:t>5-40t</a:t>
            </a:r>
            <a:r>
              <a:rPr lang="zh-CN" altLang="en-US"/>
              <a:t>，三级）；较大危险（</a:t>
            </a:r>
            <a:r>
              <a:rPr lang="en-US" altLang="zh-CN"/>
              <a:t>40-80t</a:t>
            </a:r>
            <a:r>
              <a:rPr lang="zh-CN" altLang="en-US"/>
              <a:t>，二级）；高度危险（</a:t>
            </a:r>
            <a:r>
              <a:rPr lang="en-US" altLang="zh-CN"/>
              <a:t>80t</a:t>
            </a:r>
            <a:r>
              <a:rPr lang="zh-CN" altLang="en-US"/>
              <a:t>及以上，一级）。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280920" y="2877820"/>
            <a:ext cx="7704455" cy="31381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>
                <a:ln>
                  <a:solidFill>
                    <a:srgbClr val="00B0F0"/>
                  </a:solidFill>
                </a:ln>
              </a:rPr>
              <a:t>安全注意事项</a:t>
            </a:r>
            <a:r>
              <a:rPr lang="zh-CN" altLang="en-US">
                <a:ln>
                  <a:solidFill>
                    <a:srgbClr val="FFC000"/>
                  </a:solidFill>
                </a:ln>
              </a:rPr>
              <a:t>：</a:t>
            </a:r>
          </a:p>
          <a:p>
            <a:r>
              <a:rPr lang="en-US" altLang="zh-CN">
                <a:ln>
                  <a:solidFill>
                    <a:srgbClr val="FFC000"/>
                  </a:solidFill>
                </a:ln>
              </a:rPr>
              <a:t>1</a:t>
            </a:r>
            <a:r>
              <a:rPr lang="zh-CN" altLang="en-US">
                <a:ln>
                  <a:solidFill>
                    <a:srgbClr val="FFC000"/>
                  </a:solidFill>
                </a:ln>
              </a:rPr>
              <a:t>、起重司机和司索工必须持证上岗；</a:t>
            </a:r>
          </a:p>
          <a:p>
            <a:r>
              <a:rPr lang="en-US" altLang="zh-CN">
                <a:ln>
                  <a:solidFill>
                    <a:srgbClr val="FFC000"/>
                  </a:solidFill>
                </a:ln>
              </a:rPr>
              <a:t>2</a:t>
            </a:r>
            <a:r>
              <a:rPr lang="zh-CN" altLang="en-US">
                <a:ln>
                  <a:solidFill>
                    <a:srgbClr val="FFC000"/>
                  </a:solidFill>
                </a:ln>
              </a:rPr>
              <a:t>、室外作业遇到大雪、暴雨、大雾及6级以上大风时，立即停止吊装作业。</a:t>
            </a:r>
            <a:r>
              <a:rPr lang="en-US" altLang="zh-CN">
                <a:ln>
                  <a:solidFill>
                    <a:srgbClr val="FFC000"/>
                  </a:solidFill>
                </a:ln>
              </a:rPr>
              <a:t>3</a:t>
            </a:r>
            <a:r>
              <a:rPr lang="zh-CN" altLang="en-US">
                <a:ln>
                  <a:solidFill>
                    <a:srgbClr val="FFC000"/>
                  </a:solidFill>
                </a:ln>
              </a:rPr>
              <a:t>、停工和休息时，应将吊物、吊笼、吊具和吊索放回地面。</a:t>
            </a:r>
          </a:p>
          <a:p>
            <a:r>
              <a:rPr lang="en-US" altLang="zh-CN">
                <a:ln>
                  <a:solidFill>
                    <a:srgbClr val="FFC000"/>
                  </a:solidFill>
                </a:ln>
              </a:rPr>
              <a:t>4</a:t>
            </a:r>
            <a:r>
              <a:rPr lang="zh-CN" altLang="en-US">
                <a:ln>
                  <a:solidFill>
                    <a:srgbClr val="FFC000"/>
                  </a:solidFill>
                </a:ln>
              </a:rPr>
              <a:t>、当起重臂吊钩或吊物下面有人，吊物上有人或浮置物时，不得进行起重操作。</a:t>
            </a:r>
          </a:p>
          <a:p>
            <a:r>
              <a:rPr lang="en-US" altLang="zh-CN">
                <a:ln>
                  <a:solidFill>
                    <a:srgbClr val="FFC000"/>
                  </a:solidFill>
                </a:ln>
              </a:rPr>
              <a:t>5</a:t>
            </a:r>
            <a:r>
              <a:rPr lang="zh-CN" altLang="en-US">
                <a:ln>
                  <a:solidFill>
                    <a:srgbClr val="FFC000"/>
                  </a:solidFill>
                </a:ln>
              </a:rPr>
              <a:t>、氧气瓶、乙炔瓶等危险物品未采取可靠的安全措施不得进行起吊。</a:t>
            </a:r>
          </a:p>
          <a:p>
            <a:r>
              <a:rPr lang="en-US" altLang="zh-CN">
                <a:ln>
                  <a:solidFill>
                    <a:srgbClr val="FFC000"/>
                  </a:solidFill>
                </a:ln>
              </a:rPr>
              <a:t>6</a:t>
            </a:r>
            <a:r>
              <a:rPr lang="zh-CN" altLang="en-US">
                <a:ln>
                  <a:solidFill>
                    <a:srgbClr val="FFC000"/>
                  </a:solidFill>
                </a:ln>
              </a:rPr>
              <a:t>、起吊重物就位前，严禁解开吊装索具。</a:t>
            </a:r>
          </a:p>
          <a:p>
            <a:r>
              <a:rPr lang="en-US" altLang="zh-CN">
                <a:ln>
                  <a:solidFill>
                    <a:srgbClr val="FFC000"/>
                  </a:solidFill>
                </a:ln>
              </a:rPr>
              <a:t>7</a:t>
            </a:r>
            <a:r>
              <a:rPr lang="zh-CN" altLang="en-US">
                <a:ln>
                  <a:solidFill>
                    <a:srgbClr val="FFC000"/>
                  </a:solidFill>
                </a:ln>
              </a:rPr>
              <a:t>、不准用吊钩直接缠绕重物，不得将不同种类或不同规格的索具混在一起使用。</a:t>
            </a:r>
          </a:p>
          <a:p>
            <a:r>
              <a:rPr lang="en-US" altLang="zh-CN">
                <a:ln>
                  <a:solidFill>
                    <a:srgbClr val="FFC000"/>
                  </a:solidFill>
                </a:ln>
              </a:rPr>
              <a:t>8</a:t>
            </a:r>
            <a:r>
              <a:rPr lang="zh-CN" altLang="en-US">
                <a:ln>
                  <a:solidFill>
                    <a:srgbClr val="FFC000"/>
                  </a:solidFill>
                </a:ln>
              </a:rPr>
              <a:t>、吊装区域周围应设安全警示标志，旋转半径内严禁站人或通行。</a:t>
            </a:r>
          </a:p>
        </p:txBody>
      </p:sp>
    </p:spTree>
  </p:cSld>
  <p:clrMapOvr>
    <a:masterClrMapping/>
  </p:clrMapOvr>
  <p:transition spd="slow" advTm="228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402908"/>
            <a:ext cx="3025775" cy="576262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zh-CN" altLang="en-US" sz="3200" b="1">
                <a:ea typeface="微软雅黑" panose="020B0503020204020204" charset="-122"/>
              </a:rPr>
              <a:t>临时用电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854200" y="1617980"/>
            <a:ext cx="8473440" cy="147637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>
                <a:ln>
                  <a:solidFill>
                    <a:srgbClr val="FFC000"/>
                  </a:solidFill>
                </a:ln>
              </a:rPr>
              <a:t>定义</a:t>
            </a:r>
            <a:r>
              <a:rPr lang="zh-CN" altLang="en-US"/>
              <a:t>：</a:t>
            </a:r>
          </a:p>
          <a:p>
            <a:r>
              <a:rPr lang="zh-CN" altLang="en-US">
                <a:ln>
                  <a:solidFill>
                    <a:srgbClr val="00B0F0"/>
                  </a:solidFill>
                </a:ln>
              </a:rPr>
              <a:t>除按标准成套配置的，</a:t>
            </a:r>
            <a:r>
              <a:rPr lang="zh-CN" altLang="en-US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有插头、连线、插座的专用接线排和接线盘</a:t>
            </a:r>
            <a:r>
              <a:rPr lang="zh-CN" altLang="en-US">
                <a:ln>
                  <a:solidFill>
                    <a:srgbClr val="00B0F0"/>
                  </a:solidFill>
                </a:ln>
              </a:rPr>
              <a:t>以外的，所有其他用于临时性用电的电缆、电线、电气开关、设备等组成的供电线路为</a:t>
            </a:r>
            <a:r>
              <a:rPr lang="zh-CN" altLang="en-US">
                <a:ln>
                  <a:solidFill>
                    <a:srgbClr val="FFC000"/>
                  </a:solidFill>
                </a:ln>
              </a:rPr>
              <a:t>非标准配置</a:t>
            </a:r>
            <a:r>
              <a:rPr lang="zh-CN" altLang="en-US">
                <a:ln>
                  <a:solidFill>
                    <a:srgbClr val="00B0F0"/>
                  </a:solidFill>
                </a:ln>
              </a:rPr>
              <a:t>的临时性用电线路，简称临时用电线路。为施工、生产、检维修等需要，在</a:t>
            </a:r>
            <a:r>
              <a:rPr lang="zh-CN" altLang="en-US">
                <a:ln>
                  <a:solidFill>
                    <a:srgbClr val="FFC000"/>
                  </a:solidFill>
                </a:ln>
              </a:rPr>
              <a:t>正式运行的电源上</a:t>
            </a:r>
            <a:r>
              <a:rPr lang="zh-CN" altLang="en-US">
                <a:ln>
                  <a:solidFill>
                    <a:srgbClr val="00B0F0"/>
                  </a:solidFill>
                </a:ln>
              </a:rPr>
              <a:t>接引临时用电线路的非永久性用电统称临时用电。（不超</a:t>
            </a:r>
            <a:r>
              <a:rPr lang="en-US" altLang="zh-CN">
                <a:ln>
                  <a:solidFill>
                    <a:srgbClr val="00B0F0"/>
                  </a:solidFill>
                </a:ln>
              </a:rPr>
              <a:t>6</a:t>
            </a:r>
            <a:r>
              <a:rPr lang="zh-CN" altLang="en-US">
                <a:ln>
                  <a:solidFill>
                    <a:srgbClr val="00B0F0"/>
                  </a:solidFill>
                </a:ln>
              </a:rPr>
              <a:t>个月）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854200" y="3683000"/>
            <a:ext cx="8473440" cy="27686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>
                <a:ln>
                  <a:solidFill>
                    <a:srgbClr val="FFC000"/>
                  </a:solidFill>
                </a:ln>
              </a:rPr>
              <a:t>注意事项：</a:t>
            </a:r>
          </a:p>
          <a:p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、时效：一般维修</a:t>
            </a:r>
            <a:r>
              <a:rPr lang="en-US" altLang="zh-CN">
                <a:sym typeface="+mn-ea"/>
              </a:rPr>
              <a:t>8</a:t>
            </a:r>
            <a:r>
              <a:rPr lang="zh-CN" altLang="en-US">
                <a:sym typeface="+mn-ea"/>
              </a:rPr>
              <a:t>小时，协商延长</a:t>
            </a:r>
            <a:r>
              <a:rPr lang="en-US" altLang="zh-CN">
                <a:sym typeface="+mn-ea"/>
              </a:rPr>
              <a:t>15</a:t>
            </a:r>
            <a:r>
              <a:rPr lang="zh-CN" altLang="en-US">
                <a:sym typeface="+mn-ea"/>
              </a:rPr>
              <a:t>天，新、改、扩建最多</a:t>
            </a:r>
            <a:r>
              <a:rPr lang="en-US" altLang="zh-CN">
                <a:sym typeface="+mn-ea"/>
              </a:rPr>
              <a:t>6</a:t>
            </a:r>
            <a:r>
              <a:rPr lang="zh-CN" altLang="en-US">
                <a:sym typeface="+mn-ea"/>
              </a:rPr>
              <a:t>个月；</a:t>
            </a:r>
          </a:p>
          <a:p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、审批：必须经供电主管部门（电气部）审批；</a:t>
            </a:r>
          </a:p>
          <a:p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、超</a:t>
            </a:r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月的要架空，通车不低</a:t>
            </a:r>
            <a:r>
              <a:rPr lang="en-US" altLang="zh-CN">
                <a:sym typeface="+mn-ea"/>
              </a:rPr>
              <a:t>5</a:t>
            </a:r>
            <a:r>
              <a:rPr lang="zh-CN" altLang="en-US">
                <a:sym typeface="+mn-ea"/>
              </a:rPr>
              <a:t>米，走人不低</a:t>
            </a:r>
            <a:r>
              <a:rPr lang="en-US" altLang="zh-CN">
                <a:sym typeface="+mn-ea"/>
              </a:rPr>
              <a:t>2.5</a:t>
            </a:r>
            <a:r>
              <a:rPr lang="zh-CN" altLang="en-US">
                <a:sym typeface="+mn-ea"/>
              </a:rPr>
              <a:t>米，不超</a:t>
            </a:r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月的可埋地，不低</a:t>
            </a:r>
            <a:r>
              <a:rPr lang="en-US" altLang="zh-CN">
                <a:sym typeface="+mn-ea"/>
              </a:rPr>
              <a:t>0.7</a:t>
            </a:r>
            <a:r>
              <a:rPr lang="zh-CN" altLang="en-US">
                <a:sym typeface="+mn-ea"/>
              </a:rPr>
              <a:t>米；</a:t>
            </a:r>
          </a:p>
          <a:p>
            <a:r>
              <a:rPr lang="en-US" altLang="zh-CN">
                <a:sym typeface="+mn-ea"/>
              </a:rPr>
              <a:t>4</a:t>
            </a:r>
            <a:r>
              <a:rPr lang="zh-CN" altLang="en-US">
                <a:sym typeface="+mn-ea"/>
              </a:rPr>
              <a:t>、配电箱、开关及电焊机等电气设备 15m 范围内，不得存放易燃、易爆、腐蚀性等危险物品。</a:t>
            </a:r>
          </a:p>
          <a:p>
            <a:r>
              <a:rPr lang="en-US" altLang="zh-CN">
                <a:sym typeface="+mn-ea"/>
              </a:rPr>
              <a:t>5</a:t>
            </a:r>
            <a:r>
              <a:rPr lang="zh-CN" altLang="en-US">
                <a:sym typeface="+mn-ea"/>
              </a:rPr>
              <a:t>、必须实行“一机一闸一漏保”制，严禁“一闸多控”。</a:t>
            </a:r>
          </a:p>
          <a:p>
            <a:r>
              <a:rPr lang="en-US" altLang="zh-CN">
                <a:sym typeface="+mn-ea"/>
              </a:rPr>
              <a:t>6</a:t>
            </a:r>
            <a:r>
              <a:rPr lang="zh-CN" altLang="en-US">
                <a:sym typeface="+mn-ea"/>
              </a:rPr>
              <a:t>、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施工现场停止作业 1 小时以上时，应将动力开关箱断电上锁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。</a:t>
            </a:r>
          </a:p>
        </p:txBody>
      </p:sp>
    </p:spTree>
  </p:cSld>
  <p:clrMapOvr>
    <a:masterClrMapping/>
  </p:clrMapOvr>
  <p:transition spd="slow" advTm="228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474663"/>
            <a:ext cx="3025775" cy="576262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zh-CN" altLang="en-US" sz="3200" b="1">
                <a:ea typeface="微软雅黑" panose="020B0503020204020204" charset="-122"/>
              </a:rPr>
              <a:t>检维修作业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499360" y="1113790"/>
            <a:ext cx="6529070" cy="9220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作业前必须制定</a:t>
            </a:r>
            <a:r>
              <a:rPr lang="zh-CN" altLang="en-US">
                <a:solidFill>
                  <a:srgbClr val="FF0000"/>
                </a:solidFill>
              </a:rPr>
              <a:t>检维修作业方案</a:t>
            </a:r>
            <a:r>
              <a:rPr lang="zh-CN" altLang="en-US"/>
              <a:t>（作业单位、设备管理部门、所在单位）。电气设备必须确定断电，并在电源开关处设置安全警示标牌 或加锁。</a:t>
            </a:r>
          </a:p>
        </p:txBody>
      </p:sp>
      <p:sp>
        <p:nvSpPr>
          <p:cNvPr id="3" name="Rectangle 2"/>
          <p:cNvSpPr>
            <a:spLocks noGrp="1" noChangeArrowheads="1"/>
          </p:cNvSpPr>
          <p:nvPr/>
        </p:nvSpPr>
        <p:spPr>
          <a:xfrm>
            <a:off x="1901825" y="2108835"/>
            <a:ext cx="3025775" cy="516255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rmAutofit fontScale="8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lang="zh-CN" altLang="en-US" sz="2400" b="1" i="0" kern="1200" baseline="0" dirty="0" smtClean="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j-cs"/>
              </a:defRPr>
            </a:lvl1pPr>
          </a:lstStyle>
          <a:p>
            <a:pPr eaLnBrk="1" hangingPunct="1"/>
            <a:r>
              <a:rPr lang="zh-CN" altLang="en-US" sz="3200" b="1"/>
              <a:t>断路作业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499360" y="2637155"/>
            <a:ext cx="6528435" cy="1198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场内交通</a:t>
            </a:r>
            <a:r>
              <a:rPr lang="zh-CN" altLang="en-US">
                <a:solidFill>
                  <a:srgbClr val="FF0000"/>
                </a:solidFill>
              </a:rPr>
              <a:t>主干道</a:t>
            </a:r>
            <a:r>
              <a:rPr lang="zh-CN" altLang="en-US"/>
              <a:t>、交通</a:t>
            </a:r>
            <a:r>
              <a:rPr lang="zh-CN" altLang="en-US">
                <a:solidFill>
                  <a:srgbClr val="FF0000"/>
                </a:solidFill>
              </a:rPr>
              <a:t>次干道</a:t>
            </a:r>
            <a:r>
              <a:rPr lang="zh-CN" altLang="en-US"/>
              <a:t>、交通</a:t>
            </a:r>
            <a:r>
              <a:rPr lang="zh-CN" altLang="en-US">
                <a:solidFill>
                  <a:srgbClr val="FF0000"/>
                </a:solidFill>
              </a:rPr>
              <a:t>支道</a:t>
            </a:r>
            <a:r>
              <a:rPr lang="zh-CN" altLang="en-US"/>
              <a:t>与车间引道上进行工程施工、吊装吊运等各种</a:t>
            </a:r>
            <a:r>
              <a:rPr lang="zh-CN" altLang="en-US">
                <a:solidFill>
                  <a:srgbClr val="FF0000"/>
                </a:solidFill>
              </a:rPr>
              <a:t>影响正常交通</a:t>
            </a:r>
            <a:r>
              <a:rPr lang="zh-CN" altLang="en-US"/>
              <a:t>的作业。</a:t>
            </a:r>
            <a:r>
              <a:rPr lang="zh-CN" altLang="en-US">
                <a:solidFill>
                  <a:srgbClr val="FF0000"/>
                </a:solidFill>
              </a:rPr>
              <a:t>夜间</a:t>
            </a:r>
            <a:r>
              <a:rPr lang="zh-CN" altLang="en-US"/>
              <a:t>作业应设置道路作业</a:t>
            </a:r>
            <a:r>
              <a:rPr lang="zh-CN" altLang="en-US">
                <a:solidFill>
                  <a:srgbClr val="FF0000"/>
                </a:solidFill>
              </a:rPr>
              <a:t>警示灯</a:t>
            </a:r>
            <a:r>
              <a:rPr lang="zh-CN" altLang="en-US"/>
              <a:t>，道路作业警示灯应为红色，具有防爆功能并采用安全电压。</a:t>
            </a:r>
          </a:p>
        </p:txBody>
      </p:sp>
      <p:sp>
        <p:nvSpPr>
          <p:cNvPr id="5" name="Rectangle 2"/>
          <p:cNvSpPr>
            <a:spLocks noGrp="1" noChangeArrowheads="1"/>
          </p:cNvSpPr>
          <p:nvPr/>
        </p:nvSpPr>
        <p:spPr>
          <a:xfrm>
            <a:off x="2028825" y="3919855"/>
            <a:ext cx="3025775" cy="516255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rmAutofit fontScale="8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lang="zh-CN" altLang="en-US" sz="2400" b="1" i="0" kern="1200" baseline="0" dirty="0" smtClean="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j-cs"/>
              </a:defRPr>
            </a:lvl1pPr>
          </a:lstStyle>
          <a:p>
            <a:pPr eaLnBrk="1" hangingPunct="1"/>
            <a:r>
              <a:rPr lang="zh-CN" altLang="en-US" sz="3200" b="1"/>
              <a:t>动土作业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499360" y="4537075"/>
            <a:ext cx="6529070" cy="175323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入土深度大于</a:t>
            </a:r>
            <a:r>
              <a:rPr lang="en-US" altLang="zh-CN"/>
              <a:t>50cm </a:t>
            </a:r>
            <a:r>
              <a:rPr lang="zh-CN" altLang="en-US"/>
              <a:t>打桩、开挖、钻孔等作业；动土作业区涉及到的</a:t>
            </a:r>
            <a:r>
              <a:rPr lang="zh-CN" altLang="en-US">
                <a:solidFill>
                  <a:srgbClr val="FF0000"/>
                </a:solidFill>
              </a:rPr>
              <a:t>地下动力、通信、仪表、电缆、各类管道</a:t>
            </a:r>
            <a:r>
              <a:rPr lang="zh-CN" altLang="en-US"/>
              <a:t>等设施的管理部门，以下简称相关部门。动土作业施工现场应根据需要设置护栏、盖板和警告标志，夜间应悬挂采用安全电压的红灯示警。涉及有毒有害气体场所，要先检测。布设各类管线的严禁机械作业。</a:t>
            </a:r>
          </a:p>
        </p:txBody>
      </p:sp>
    </p:spTree>
  </p:cSld>
  <p:clrMapOvr>
    <a:masterClrMapping/>
  </p:clrMapOvr>
  <p:transition spd="slow" advTm="228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1631950" y="188913"/>
            <a:ext cx="465328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/>
              <a:t>二、安全监护、监督要求</a:t>
            </a:r>
          </a:p>
        </p:txBody>
      </p:sp>
      <p:sp>
        <p:nvSpPr>
          <p:cNvPr id="9220" name="Rectangle 5"/>
          <p:cNvSpPr>
            <a:spLocks noGrp="1" noChangeArrowheads="1"/>
          </p:cNvSpPr>
          <p:nvPr>
            <p:ph type="title"/>
          </p:nvPr>
        </p:nvSpPr>
        <p:spPr>
          <a:xfrm>
            <a:off x="2135188" y="1125538"/>
            <a:ext cx="5689600" cy="576262"/>
          </a:xfrm>
          <a:noFill/>
        </p:spPr>
        <p:txBody>
          <a:bodyPr/>
          <a:lstStyle/>
          <a:p>
            <a:pPr algn="l" eaLnBrk="1" hangingPunct="1"/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1.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安全监护、监督人的定义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?</a:t>
            </a:r>
          </a:p>
        </p:txBody>
      </p:sp>
      <p:sp>
        <p:nvSpPr>
          <p:cNvPr id="922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92313" y="1916113"/>
            <a:ext cx="4679950" cy="3817937"/>
          </a:xfrm>
          <a:noFill/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b="1" dirty="0">
                <a:solidFill>
                  <a:schemeClr val="tx1"/>
                </a:solidFill>
                <a:latin typeface="+mn-ea"/>
                <a:ea typeface="+mn-ea"/>
              </a:rPr>
              <a:t>安全监护、监督人是指对正在进行现场直接作业的人员，负有安全监督和保护责任的人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。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b="1" dirty="0">
                <a:latin typeface="+mn-ea"/>
                <a:ea typeface="+mn-ea"/>
              </a:rPr>
              <a:t>安全监护、监督人是现场直接作业的最后一道防线。</a:t>
            </a:r>
            <a:endParaRPr lang="zh-CN" altLang="en-US" dirty="0">
              <a:latin typeface="+mn-ea"/>
              <a:ea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b="1" dirty="0">
                <a:latin typeface="+mn-ea"/>
                <a:ea typeface="+mn-ea"/>
              </a:rPr>
              <a:t>安全监护、监督人必须经培训取得监护监督资格，方可持证上岗。</a:t>
            </a:r>
          </a:p>
        </p:txBody>
      </p:sp>
      <p:pic>
        <p:nvPicPr>
          <p:cNvPr id="137222" name="Picture 6" descr="DSC020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205038"/>
            <a:ext cx="3024187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1972310" y="690245"/>
            <a:ext cx="2828290" cy="575945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zh-CN" altLang="en-US" sz="3200" b="1">
                <a:ea typeface="微软雅黑" panose="020B0503020204020204" charset="-122"/>
              </a:rPr>
              <a:t>熏蒸作业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344420" y="1446530"/>
            <a:ext cx="7049770" cy="6451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/>
              <a:t>所谓熏蒸就是采用熏蒸剂类化学物在能密闭的场所杀死害虫、病菌或其它有害生物的技术措施。熏蒸剂（磷化物），帐幕。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344420" y="2480310"/>
            <a:ext cx="7049770" cy="119888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安全注意事项：</a:t>
            </a:r>
          </a:p>
          <a:p>
            <a:r>
              <a:rPr lang="zh-CN" altLang="en-US"/>
              <a:t>上岗前经过专业培训；作业方案、安全防护措施、应急处置；作业后，通风一周，注意风向，对残毒进行测定，</a:t>
            </a:r>
            <a:r>
              <a:rPr lang="zh-CN" altLang="en-US">
                <a:solidFill>
                  <a:srgbClr val="FF0000"/>
                </a:solidFill>
              </a:rPr>
              <a:t>药物残渣专业清理</a:t>
            </a:r>
            <a:r>
              <a:rPr lang="zh-CN" altLang="en-US"/>
              <a:t>；熏蒸剂不得遇水，起火要用</a:t>
            </a:r>
            <a:r>
              <a:rPr lang="zh-CN" altLang="en-US">
                <a:solidFill>
                  <a:schemeClr val="accent1"/>
                </a:solidFill>
              </a:rPr>
              <a:t>干沙或二氧化碳灭火器</a:t>
            </a:r>
            <a:r>
              <a:rPr lang="zh-CN" altLang="en-US"/>
              <a:t>，</a:t>
            </a:r>
            <a:r>
              <a:rPr lang="zh-CN" altLang="en-US">
                <a:solidFill>
                  <a:srgbClr val="FF0000"/>
                </a:solidFill>
              </a:rPr>
              <a:t>严禁用水灭火</a:t>
            </a:r>
            <a:r>
              <a:rPr lang="zh-CN" altLang="en-US"/>
              <a:t>；</a:t>
            </a:r>
          </a:p>
        </p:txBody>
      </p:sp>
      <p:sp>
        <p:nvSpPr>
          <p:cNvPr id="4" name="Rectangle 2"/>
          <p:cNvSpPr>
            <a:spLocks noGrp="1" noChangeArrowheads="1"/>
          </p:cNvSpPr>
          <p:nvPr/>
        </p:nvSpPr>
        <p:spPr>
          <a:xfrm>
            <a:off x="2099310" y="4476750"/>
            <a:ext cx="2828290" cy="575945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rmAutofit fontScale="8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lang="zh-CN" altLang="en-US" sz="2400" b="1" i="0" kern="1200" baseline="0" dirty="0" smtClean="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j-cs"/>
              </a:defRPr>
            </a:lvl1pPr>
          </a:lstStyle>
          <a:p>
            <a:pPr eaLnBrk="1" hangingPunct="1"/>
            <a:r>
              <a:rPr lang="zh-CN" altLang="en-US" sz="3200" b="1"/>
              <a:t>多项危险作业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344420" y="5159375"/>
            <a:ext cx="7207885" cy="9220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/>
              <a:t>第十九条 单一作业涉及多项危险作业时，原则上以</a:t>
            </a:r>
            <a:r>
              <a:rPr lang="zh-CN" altLang="en-US">
                <a:solidFill>
                  <a:srgbClr val="FF0000"/>
                </a:solidFill>
              </a:rPr>
              <a:t>风险最高的危险作业为主申请危险作业安全许可</a:t>
            </a:r>
            <a:r>
              <a:rPr lang="zh-CN" altLang="en-US"/>
              <a:t>，</a:t>
            </a:r>
            <a:r>
              <a:rPr lang="zh-CN" altLang="en-US">
                <a:solidFill>
                  <a:srgbClr val="FF0000"/>
                </a:solidFill>
              </a:rPr>
              <a:t>兼顾其他危险作业安全要求</a:t>
            </a:r>
            <a:r>
              <a:rPr lang="zh-CN" altLang="en-US"/>
              <a:t>，必要时应</a:t>
            </a:r>
            <a:r>
              <a:rPr lang="zh-CN" altLang="en-US">
                <a:solidFill>
                  <a:srgbClr val="FF0000"/>
                </a:solidFill>
              </a:rPr>
              <a:t>提级管理</a:t>
            </a:r>
            <a:r>
              <a:rPr lang="zh-CN" altLang="en-US"/>
              <a:t>。</a:t>
            </a:r>
          </a:p>
        </p:txBody>
      </p:sp>
    </p:spTree>
  </p:cSld>
  <p:clrMapOvr>
    <a:masterClrMapping/>
  </p:clrMapOvr>
  <p:transition spd="slow" advTm="228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Grp="1" noChangeArrowheads="1"/>
          </p:cNvSpPr>
          <p:nvPr>
            <p:ph type="title"/>
          </p:nvPr>
        </p:nvSpPr>
        <p:spPr>
          <a:xfrm>
            <a:off x="1919288" y="836613"/>
            <a:ext cx="7772400" cy="827087"/>
          </a:xfrm>
          <a:noFill/>
        </p:spPr>
        <p:txBody>
          <a:bodyPr anchor="b"/>
          <a:lstStyle/>
          <a:p>
            <a:r>
              <a:rPr lang="zh-CN" altLang="en-US" sz="2800" b="1" i="1">
                <a:latin typeface="微软雅黑" panose="020B0503020204020204" charset="-122"/>
                <a:ea typeface="微软雅黑" panose="020B0503020204020204" charset="-122"/>
              </a:rPr>
              <a:t>消除侥幸心理，幸运女神不会永远眷恋你 </a:t>
            </a:r>
            <a:r>
              <a:rPr lang="en-US" altLang="zh-CN" sz="2800" b="1" i="1">
                <a:latin typeface="微软雅黑" panose="020B0503020204020204" charset="-122"/>
                <a:ea typeface="微软雅黑" panose="020B0503020204020204" charset="-122"/>
              </a:rPr>
              <a:t>!</a:t>
            </a:r>
          </a:p>
        </p:txBody>
      </p:sp>
      <p:pic>
        <p:nvPicPr>
          <p:cNvPr id="64515" name="Picture 2" descr="20061026161657631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1916113"/>
            <a:ext cx="23622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3" descr="20061026161711629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916113"/>
            <a:ext cx="2428875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4" descr="20061026161727909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4076700"/>
            <a:ext cx="2366962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5" descr="200610261617391376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4076700"/>
            <a:ext cx="2433638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1631950" y="188913"/>
            <a:ext cx="465328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/>
              <a:t>二、安全监护、监督要求</a:t>
            </a:r>
          </a:p>
        </p:txBody>
      </p:sp>
      <p:sp>
        <p:nvSpPr>
          <p:cNvPr id="10244" name="Rectangle 5"/>
          <p:cNvSpPr>
            <a:spLocks noGrp="1" noChangeArrowheads="1"/>
          </p:cNvSpPr>
          <p:nvPr>
            <p:ph type="title"/>
          </p:nvPr>
        </p:nvSpPr>
        <p:spPr>
          <a:xfrm>
            <a:off x="2135188" y="1269048"/>
            <a:ext cx="7273925" cy="576262"/>
          </a:xfrm>
          <a:noFill/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2.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危险作业现场为什么要设安全监护、监督人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?</a:t>
            </a:r>
          </a:p>
        </p:txBody>
      </p:sp>
      <p:sp>
        <p:nvSpPr>
          <p:cNvPr id="10245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92630" y="1844675"/>
            <a:ext cx="8115300" cy="4416425"/>
          </a:xfrm>
          <a:noFill/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zh-CN" sz="2600" dirty="0"/>
              <a:t>       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危险作业现场环境十分复杂，当生产出现异常，或作业条件发生变化时，及易发生</a:t>
            </a:r>
            <a:r>
              <a:rPr lang="zh-CN" altLang="en-US" dirty="0">
                <a:solidFill>
                  <a:srgbClr val="FF0000"/>
                </a:solidFill>
                <a:latin typeface="+mn-ea"/>
                <a:ea typeface="+mn-ea"/>
              </a:rPr>
              <a:t>火灾、爆炸、中毒、窒息和触电、物体打击、高处坠落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等意外事故。作业人也可能会出现违章作业等冒险行为，也及易造成人身伤害。设置安全监护监督人就是要在生产出现异常，或作业条件发生改变，或作业人出现违章作业等冒险行为的时候，</a:t>
            </a:r>
            <a:r>
              <a:rPr lang="zh-CN" altLang="en-US" dirty="0">
                <a:latin typeface="+mn-ea"/>
                <a:ea typeface="+mn-ea"/>
              </a:rPr>
              <a:t>及时发现危险并采取响应措施，从而保障作业人员的安全。</a:t>
            </a:r>
            <a:r>
              <a:rPr lang="zh-CN" altLang="en-US" dirty="0">
                <a:solidFill>
                  <a:srgbClr val="FF0000"/>
                </a:solidFill>
                <a:latin typeface="+mn-ea"/>
                <a:ea typeface="+mn-ea"/>
              </a:rPr>
              <a:t>同时对作业全过程执法监控，便于后续的倒查追责。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endParaRPr lang="zh-CN" altLang="en-US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custDataLst>
      <p:tags r:id="rId1"/>
    </p:custDataLst>
  </p:cSld>
  <p:clrMapOvr>
    <a:masterClrMapping/>
  </p:clrMapOvr>
  <p:transition spd="slow" advTm="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1631950" y="188913"/>
            <a:ext cx="465328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/>
              <a:t>二、安全监护、监督要求</a:t>
            </a:r>
          </a:p>
        </p:txBody>
      </p:sp>
      <p:sp>
        <p:nvSpPr>
          <p:cNvPr id="10244" name="Rectangle 5"/>
          <p:cNvSpPr>
            <a:spLocks noGrp="1" noChangeArrowheads="1"/>
          </p:cNvSpPr>
          <p:nvPr>
            <p:ph type="title"/>
          </p:nvPr>
        </p:nvSpPr>
        <p:spPr>
          <a:xfrm>
            <a:off x="2135188" y="1125538"/>
            <a:ext cx="7273925" cy="576262"/>
          </a:xfrm>
          <a:noFill/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</a:rPr>
              <a:t>3.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安全监护、监督职责</a:t>
            </a:r>
          </a:p>
        </p:txBody>
      </p:sp>
      <p:sp>
        <p:nvSpPr>
          <p:cNvPr id="10245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070943" y="1761596"/>
            <a:ext cx="8322310" cy="4559935"/>
          </a:xfrm>
          <a:noFill/>
        </p:spPr>
        <p:txBody>
          <a:bodyPr>
            <a:normAutofit fontScale="825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zh-CN" sz="2600" dirty="0"/>
              <a:t>       </a:t>
            </a:r>
            <a:r>
              <a:rPr lang="zh-CN" altLang="en-US" sz="2000" dirty="0"/>
              <a:t>监护：</a:t>
            </a:r>
            <a:endParaRPr lang="zh-CN" altLang="en-US" dirty="0"/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（1）</a:t>
            </a:r>
            <a:r>
              <a:rPr lang="zh-CN" altLang="en-US" dirty="0">
                <a:solidFill>
                  <a:srgbClr val="FF0000"/>
                </a:solidFill>
                <a:latin typeface="+mn-ea"/>
                <a:ea typeface="+mn-ea"/>
              </a:rPr>
              <a:t>全面了解作业区域的环境、工艺情况、作业活动危险有害因素和安全措施，掌握急救方法，熟悉现场处置方案，熟练使用应急救援设备设施，负责危险作业现场的监护与检查；具备</a:t>
            </a:r>
            <a:r>
              <a:rPr lang="zh-CN" altLang="en-US" dirty="0">
                <a:solidFill>
                  <a:schemeClr val="accent1"/>
                </a:solidFill>
                <a:latin typeface="+mn-ea"/>
                <a:ea typeface="+mn-ea"/>
              </a:rPr>
              <a:t>基本救护技能</a:t>
            </a:r>
            <a:r>
              <a:rPr lang="zh-CN" altLang="en-US" dirty="0">
                <a:solidFill>
                  <a:srgbClr val="FF0000"/>
                </a:solidFill>
                <a:latin typeface="+mn-ea"/>
                <a:ea typeface="+mn-ea"/>
              </a:rPr>
              <a:t>和作业现场的</a:t>
            </a:r>
            <a:r>
              <a:rPr lang="zh-CN" altLang="en-US" dirty="0">
                <a:solidFill>
                  <a:schemeClr val="accent1"/>
                </a:solidFill>
                <a:latin typeface="+mn-ea"/>
                <a:ea typeface="+mn-ea"/>
              </a:rPr>
              <a:t>应急处理能力</a:t>
            </a:r>
            <a:r>
              <a:rPr lang="zh-CN" altLang="en-US" dirty="0">
                <a:solidFill>
                  <a:srgbClr val="FF0000"/>
                </a:solidFill>
                <a:latin typeface="+mn-ea"/>
                <a:ea typeface="+mn-ea"/>
              </a:rPr>
              <a:t>；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（2）作业前核实安全措施落实及警示标识设置情况；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（3）作业期间全程监护作业人员</a:t>
            </a:r>
            <a:r>
              <a:rPr lang="zh-CN" altLang="en-US" dirty="0">
                <a:solidFill>
                  <a:srgbClr val="FF0000"/>
                </a:solidFill>
                <a:latin typeface="+mn-ea"/>
                <a:ea typeface="+mn-ea"/>
              </a:rPr>
              <a:t>动态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和作业进展，监控作业环境和周边动态，发现现场施工人员的“三违”行为，或安全措施不完善等，有权提出停止作业；及时制止与作业无关的人员进入作业区域，在危险作业发生异常情况时，立即进行应急处置并上报；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（4）危险作业后，参与作业完成后现场清理和验收；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（5）配备必要的救护用具，监护期间严禁擅自离岗，不得同时从事其他与监护无关的工作。</a:t>
            </a:r>
          </a:p>
        </p:txBody>
      </p:sp>
    </p:spTree>
    <p:custDataLst>
      <p:tags r:id="rId1"/>
    </p:custDataLst>
  </p:cSld>
  <p:clrMapOvr>
    <a:masterClrMapping/>
  </p:clrMapOvr>
  <p:transition spd="slow" advTm="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6"/>
  <p:tag name="KSO_WM_UNIT_TEXT_FILL_TYP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2|0.7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5.1|88.7|4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6"/>
  <p:tag name="KSO_WM_UNIT_TEXT_FILL_TYPE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-0.35"/>
  <p:tag name="KSO_WM_UNIT_LINE_FORE_SCHEMECOLOR_INDEX" val="14"/>
  <p:tag name="KSO_WM_UNIT_LINE_FILL_TYPE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0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|6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5|9.2|7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3|15.7|22|69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8|4.9|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7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-0.35"/>
  <p:tag name="KSO_WM_UNIT_LINE_FORE_SCHEMECOLOR_INDEX" val="14"/>
  <p:tag name="KSO_WM_UNIT_LINE_FILL_TYPE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-0.35"/>
  <p:tag name="KSO_WM_UNIT_LINE_FORE_SCHEMECOLOR_INDEX" val="14"/>
  <p:tag name="KSO_WM_UNIT_LINE_FILL_TYPE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-0.35"/>
  <p:tag name="KSO_WM_UNIT_LINE_FORE_SCHEMECOLOR_INDEX" val="14"/>
  <p:tag name="KSO_WM_UNIT_LINE_FILL_TYPE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-0.35"/>
  <p:tag name="KSO_WM_UNIT_LINE_FORE_SCHEMECOLOR_INDEX" val="14"/>
  <p:tag name="KSO_WM_UNIT_LINE_FILL_TYPE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|0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2|0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-0.35"/>
  <p:tag name="KSO_WM_UNIT_LINE_FORE_SCHEMECOLOR_INDEX" val="14"/>
  <p:tag name="KSO_WM_UNIT_LINE_FILL_TYPE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|0.3"/>
</p:tagLst>
</file>

<file path=ppt/theme/theme1.xml><?xml version="1.0" encoding="utf-8"?>
<a:theme xmlns:a="http://schemas.openxmlformats.org/drawingml/2006/main" name="42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63">
  <a:themeElements>
    <a:clrScheme name="">
      <a:dk1>
        <a:srgbClr val="000000"/>
      </a:dk1>
      <a:lt1>
        <a:srgbClr val="FFFFFF"/>
      </a:lt1>
      <a:dk2>
        <a:srgbClr val="062540"/>
      </a:dk2>
      <a:lt2>
        <a:srgbClr val="FCFEFF"/>
      </a:lt2>
      <a:accent1>
        <a:srgbClr val="2C96F2"/>
      </a:accent1>
      <a:accent2>
        <a:srgbClr val="00C0D0"/>
      </a:accent2>
      <a:accent3>
        <a:srgbClr val="00A4E5"/>
      </a:accent3>
      <a:accent4>
        <a:srgbClr val="24D3BA"/>
      </a:accent4>
      <a:accent5>
        <a:srgbClr val="00B3DB"/>
      </a:accent5>
      <a:accent6>
        <a:srgbClr val="24D49C"/>
      </a:accent6>
      <a:hlink>
        <a:srgbClr val="0026E5"/>
      </a:hlink>
      <a:folHlink>
        <a:srgbClr val="7E1FAD"/>
      </a:folHlink>
    </a:clrScheme>
    <a:fontScheme name="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FAFAFA"/>
      </a:dk2>
      <a:lt2>
        <a:srgbClr val="FFFFFF"/>
      </a:lt2>
      <a:accent1>
        <a:srgbClr val="007ADD"/>
      </a:accent1>
      <a:accent2>
        <a:srgbClr val="3B3E4D"/>
      </a:accent2>
      <a:accent3>
        <a:srgbClr val="007ADD"/>
      </a:accent3>
      <a:accent4>
        <a:srgbClr val="3B3E4D"/>
      </a:accent4>
      <a:accent5>
        <a:srgbClr val="007ADD"/>
      </a:accent5>
      <a:accent6>
        <a:srgbClr val="3B3E4D"/>
      </a:accent6>
      <a:hlink>
        <a:srgbClr val="5FCBFB"/>
      </a:hlink>
      <a:folHlink>
        <a:srgbClr val="B759BC"/>
      </a:folHlink>
    </a:clrScheme>
    <a:fontScheme name="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4972</Words>
  <Application>Microsoft Office PowerPoint</Application>
  <PresentationFormat>宽屏</PresentationFormat>
  <Paragraphs>326</Paragraphs>
  <Slides>71</Slides>
  <Notes>8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71</vt:i4>
      </vt:variant>
    </vt:vector>
  </HeadingPairs>
  <TitlesOfParts>
    <vt:vector size="84" baseType="lpstr">
      <vt:lpstr>黑体</vt:lpstr>
      <vt:lpstr>楷体_GB2312</vt:lpstr>
      <vt:lpstr>宋体</vt:lpstr>
      <vt:lpstr>微软雅黑</vt:lpstr>
      <vt:lpstr>Arial</vt:lpstr>
      <vt:lpstr>Calibri</vt:lpstr>
      <vt:lpstr>Tahoma</vt:lpstr>
      <vt:lpstr>Wingdings</vt:lpstr>
      <vt:lpstr>425</vt:lpstr>
      <vt:lpstr>563</vt:lpstr>
      <vt:lpstr>1_Office 主题</vt:lpstr>
      <vt:lpstr>多媒體項目</vt:lpstr>
      <vt:lpstr>Clip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1. 安全监护、监督人的定义?</vt:lpstr>
      <vt:lpstr>2. 危险作业现场为什么要设安全监护、监督人?</vt:lpstr>
      <vt:lpstr>3. 安全监护、监督职责</vt:lpstr>
      <vt:lpstr>3. 安全监护、监督职责</vt:lpstr>
      <vt:lpstr>4. 安全监护、监督人员的基本要求</vt:lpstr>
      <vt:lpstr>PowerPoint 演示文稿</vt:lpstr>
      <vt:lpstr>PowerPoint 演示文稿</vt:lpstr>
      <vt:lpstr>PowerPoint 演示文稿</vt:lpstr>
      <vt:lpstr>PowerPoint 演示文稿</vt:lpstr>
      <vt:lpstr>5. 安全监护、监督考核</vt:lpstr>
      <vt:lpstr>5. 安全监护、监督考核</vt:lpstr>
      <vt:lpstr>PowerPoint 演示文稿</vt:lpstr>
      <vt:lpstr>PowerPoint 演示文稿</vt:lpstr>
      <vt:lpstr>PowerPoint 演示文稿</vt:lpstr>
      <vt:lpstr>    除固定区域常规用火（化验室酒精灯、电炉子，食堂天然气、液化气等）和固定动火（维修车间固定区域）外，动火作业应执行动火作业许可管理的要求，办理“动火作业许可证”；动火作业许可证是现场动火的依据，只限在指定的地点和时间范围内使用，不得涂改、代签。一张动火作业许可证只允许一处动火。较大危险动火作业许可证有效期限8小时，可延长到12小时，一般危险动火有效期不超过72小时，高度危险动火作业有效期不超过8小时。</vt:lpstr>
      <vt:lpstr>      易燃易爆、有毒有害、有限空间等特定区域动火作业前，应对作业区域或动火点可燃气体浓度进行检测。       特级动火随时进行检测；一级动火每日上、下午动火前进行分析；二级动火每日动火前进行动火分析。       分析合格与动火间隔超过30分钟或动火中断超过30分钟，需重新进行分析。        特级、一级动火分析使用便携式检测仪，宜采用双人、双检测仪平行检测。</vt:lpstr>
      <vt:lpstr>        动火现场应放置灭火器，并对现场的移动及固定式消防设施全面检查，必要时动火现场应配备消防车车辆和器材。        动火期间距动火点 30m 内不应排入可燃气体；距动火点15m内不应堆放可燃液体；在动火点10m范围内及动火点下方不应同时进行可燃溶剂清洗或喷涂等作业。</vt:lpstr>
      <vt:lpstr>    用气焊(割)动火作业时，乙炔瓶必须直立放置，并有防倾倒措施和防止回火装置，氧气瓶与乙炔气瓶的间隔不小于5米，二者与明火距离均不得小于10米，且不得在烈日下暴晒。</vt:lpstr>
      <vt:lpstr>        凡在盛有或盛过危险化学品的容器、设备、管道等生产、储存装置，应将其与生产系统彻底隔离，并进行清洗、置换，取样分析合格后方可动火作业（无法加盲板的部位应采取其它可靠隔断措施或拆除），防止物料的窜入或火源窜到其它部位。盲板应符合压力等级要求，严禁用铁皮、石棉板或阀门代替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物的不安全状态</vt:lpstr>
      <vt:lpstr>PowerPoint 演示文稿</vt:lpstr>
      <vt:lpstr>管理方面的缺失</vt:lpstr>
      <vt:lpstr>管理方面的缺失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高处作业前需办理高处作业许可证，许可证办理需遵循以下几点：   1.所有高处作业均应办理高处作业证；</vt:lpstr>
      <vt:lpstr>PowerPoint 演示文稿</vt:lpstr>
      <vt:lpstr>PowerPoint 演示文稿</vt:lpstr>
      <vt:lpstr>PowerPoint 演示文稿</vt:lpstr>
      <vt:lpstr>吊装作业</vt:lpstr>
      <vt:lpstr>临时用电</vt:lpstr>
      <vt:lpstr>检维修作业</vt:lpstr>
      <vt:lpstr>熏蒸作业</vt:lpstr>
      <vt:lpstr>消除侥幸心理，幸运女神不会永远眷恋你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zhou zhou</cp:lastModifiedBy>
  <cp:revision>1</cp:revision>
  <dcterms:created xsi:type="dcterms:W3CDTF">2025-10-16T12:32:36Z</dcterms:created>
  <dcterms:modified xsi:type="dcterms:W3CDTF">2025-10-28T03:48:03Z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7296FFD008EF47A3982279D29CFAA535_12</vt:lpwstr>
  </property>
  <property fmtid="{D5CDD505-2E9C-101B-9397-08002B2CF9AE}" pid="3" name="KSOProductBuildVer">
    <vt:lpwstr>2052-12.1.0.23125</vt:lpwstr>
  </property>
</Properties>
</file>